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OU%20Ba&#269;\Gradjanski%20vodi&#269;\&#1043;&#1088;&#1072;&#1106;&#1072;&#1085;&#1089;&#1082;&#1080;%20&#1074;&#1086;&#1076;&#1080;&#1095;%20-%20&#1087;&#1086;&#1084;&#1086;&#1115;&#1085;&#1077;%20&#1090;&#1072;&#1073;&#1077;&#1083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OU%20Ba&#269;\Gradjanski%20vodi&#269;\&#1043;&#1088;&#1072;&#1106;&#1072;&#1085;&#1089;&#1082;&#1080;%20&#1074;&#1086;&#1076;&#1080;&#1095;%20-%20&#1087;&#1086;&#1084;&#1086;&#1115;&#1085;&#1077;%20&#1090;&#1072;&#1073;&#1077;&#1083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623687664041995E-2"/>
          <c:y val="2.8536706104059315E-2"/>
          <c:w val="0.965376312335958"/>
          <c:h val="0.573627799918494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7D-4C41-991E-F52E6A6CF8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7D-4C41-991E-F52E6A6CF8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7D-4C41-991E-F52E6A6CF8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7D-4C41-991E-F52E6A6CF8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F7D-4C41-991E-F52E6A6CF8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F7D-4C41-991E-F52E6A6CF8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Sheet1!$C$3:$C$8</c:f>
              <c:strCache>
                <c:ptCount val="5"/>
                <c:pt idx="0">
                  <c:v>Порески приходи 42.26 %</c:v>
                </c:pt>
                <c:pt idx="1">
                  <c:v>Непорески приходи 39.92%</c:v>
                </c:pt>
                <c:pt idx="2">
                  <c:v>Трансфери од других нивоа власти 8.92%</c:v>
                </c:pt>
                <c:pt idx="3">
                  <c:v>Меморандумске ставке за рефундацију расхода за претходну годину 2.88%</c:v>
                </c:pt>
                <c:pt idx="4">
                  <c:v>Пренеета средства из претходне године 9.02%</c:v>
                </c:pt>
              </c:strCache>
            </c:strRef>
          </c:cat>
          <c:val>
            <c:numRef>
              <c:f>Sheet1!$D$3:$D$8</c:f>
              <c:numCache>
                <c:formatCode>#,##0.00</c:formatCode>
                <c:ptCount val="6"/>
                <c:pt idx="0">
                  <c:v>351922023</c:v>
                </c:pt>
                <c:pt idx="1">
                  <c:v>307486000</c:v>
                </c:pt>
                <c:pt idx="2">
                  <c:v>74308000</c:v>
                </c:pt>
                <c:pt idx="3">
                  <c:v>24000000</c:v>
                </c:pt>
                <c:pt idx="4">
                  <c:v>75123977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F7D-4C41-991E-F52E6A6CF87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7F7D-4C41-991E-F52E6A6CF8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7F7D-4C41-991E-F52E6A6CF8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7F7D-4C41-991E-F52E6A6CF8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7F7D-4C41-991E-F52E6A6CF8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7F7D-4C41-991E-F52E6A6CF8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7F7D-4C41-991E-F52E6A6CF877}"/>
              </c:ext>
            </c:extLst>
          </c:dPt>
          <c:val>
            <c:numRef>
              <c:f>Sheet1!$D$3:$D$8</c:f>
              <c:numCache>
                <c:formatCode>#,##0.00</c:formatCode>
                <c:ptCount val="6"/>
                <c:pt idx="0">
                  <c:v>351922023</c:v>
                </c:pt>
                <c:pt idx="1">
                  <c:v>307486000</c:v>
                </c:pt>
                <c:pt idx="2">
                  <c:v>74308000</c:v>
                </c:pt>
                <c:pt idx="3">
                  <c:v>24000000</c:v>
                </c:pt>
                <c:pt idx="4">
                  <c:v>75123977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F7D-4C41-991E-F52E6A6CF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29169736614495"/>
          <c:y val="0"/>
          <c:w val="0.66153448818897642"/>
          <c:h val="0.9385303157306510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4"/>
              <c:layout>
                <c:manualLayout>
                  <c:x val="7.0666666666666711E-2"/>
                  <c:y val="2.7940765576976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6E-4AAB-8EB3-1D2149BE1C64}"/>
                </c:ext>
              </c:extLst>
            </c:dLbl>
            <c:dLbl>
              <c:idx val="6"/>
              <c:layout>
                <c:manualLayout>
                  <c:x val="6.3999999999999946E-2"/>
                  <c:y val="-2.7940765576977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6E-4AAB-8EB3-1D2149BE1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Sheet2!$C$3:$C$10</c:f>
              <c:strCache>
                <c:ptCount val="8"/>
                <c:pt idx="0">
                  <c:v>Расходи за запослене 16.66%</c:v>
                </c:pt>
                <c:pt idx="1">
                  <c:v>Коришћење услуга и роба 31.52%</c:v>
                </c:pt>
                <c:pt idx="2">
                  <c:v>Донације, дотације и трансфери 8.32%</c:v>
                </c:pt>
                <c:pt idx="3">
                  <c:v>Остали расходи 3.66%</c:v>
                </c:pt>
                <c:pt idx="4">
                  <c:v>Субвенције 3.56%</c:v>
                </c:pt>
                <c:pt idx="5">
                  <c:v>Социјална заштита 5.48%</c:v>
                </c:pt>
                <c:pt idx="6">
                  <c:v>Буџетска резерва 2.43%</c:v>
                </c:pt>
                <c:pt idx="7">
                  <c:v>Капитални расходи 28.36%</c:v>
                </c:pt>
              </c:strCache>
            </c:strRef>
          </c:cat>
          <c:val>
            <c:numRef>
              <c:f>Sheet2!$D$3:$D$10</c:f>
              <c:numCache>
                <c:formatCode>#,##0.00</c:formatCode>
                <c:ptCount val="8"/>
                <c:pt idx="0">
                  <c:v>138777669</c:v>
                </c:pt>
                <c:pt idx="1">
                  <c:v>262547581</c:v>
                </c:pt>
                <c:pt idx="2">
                  <c:v>69325000</c:v>
                </c:pt>
                <c:pt idx="3">
                  <c:v>30523500</c:v>
                </c:pt>
                <c:pt idx="4">
                  <c:v>29630268</c:v>
                </c:pt>
                <c:pt idx="5">
                  <c:v>45598874</c:v>
                </c:pt>
                <c:pt idx="6">
                  <c:v>20250000</c:v>
                </c:pt>
                <c:pt idx="7">
                  <c:v>236187108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E-4AAB-8EB3-1D2149BE1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9003152"/>
        <c:axId val="1959001904"/>
      </c:barChart>
      <c:catAx>
        <c:axId val="195900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59001904"/>
        <c:crosses val="autoZero"/>
        <c:auto val="1"/>
        <c:lblAlgn val="ctr"/>
        <c:lblOffset val="100"/>
        <c:noMultiLvlLbl val="0"/>
      </c:catAx>
      <c:valAx>
        <c:axId val="1959001904"/>
        <c:scaling>
          <c:orientation val="minMax"/>
        </c:scaling>
        <c:delete val="1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95900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>
              <a:solidFill>
                <a:schemeClr val="accent1"/>
              </a:solidFill>
            </a:rPr>
            <a:t>Укупни приходи и примања буџета општине за 2021. годину </a:t>
          </a:r>
          <a:r>
            <a:rPr lang="sr-Cyrl-RS" sz="2500" b="1" dirty="0">
              <a:solidFill>
                <a:schemeClr val="accent6">
                  <a:lumMod val="50000"/>
                </a:schemeClr>
              </a:solidFill>
            </a:rPr>
            <a:t>832.840.000,00</a:t>
          </a:r>
          <a:endParaRPr lang="en-US" sz="2500" b="1" dirty="0">
            <a:solidFill>
              <a:schemeClr val="accent6">
                <a:lumMod val="50000"/>
              </a:schemeClr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/>
            <a:t>Нераспоређени вишак прихода и примања из ранијих година</a:t>
          </a:r>
        </a:p>
        <a:p>
          <a:r>
            <a:rPr lang="sr-Cyrl-RS" sz="2000" b="1" dirty="0">
              <a:solidFill>
                <a:schemeClr val="accent1"/>
              </a:solidFill>
            </a:rPr>
            <a:t>75.123.977,00</a:t>
          </a: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/>
            <a:t>Укупни приходи и примања </a:t>
          </a:r>
          <a:r>
            <a:rPr lang="sr-Cyrl-RS" sz="2200" b="1" dirty="0">
              <a:solidFill>
                <a:schemeClr val="accent1"/>
              </a:solidFill>
            </a:rPr>
            <a:t>757.716.023,00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</dgm:pt>
    <dgm:pt modelId="{567ACAEE-7BFE-4852-B19C-443D9D00333A}" type="pres">
      <dgm:prSet presAssocID="{0BC9B74E-C578-4B47-9834-FF9E91B457C7}" presName="gear1srcNode" presStyleLbl="node1" presStyleIdx="0" presStyleCnt="3"/>
      <dgm:spPr/>
    </dgm:pt>
    <dgm:pt modelId="{EB317D2D-6796-45E2-88FE-3CF1AA70270D}" type="pres">
      <dgm:prSet presAssocID="{0BC9B74E-C578-4B47-9834-FF9E91B457C7}" presName="gear1dstNode" presStyleLbl="node1" presStyleIdx="0" presStyleCnt="3"/>
      <dgm:spPr/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</dgm:pt>
    <dgm:pt modelId="{A7980D72-4195-4770-A28E-68F814206DAD}" type="pres">
      <dgm:prSet presAssocID="{7381AD81-B90B-4406-A837-6CF5F4EC21EF}" presName="gear2srcNode" presStyleLbl="node1" presStyleIdx="1" presStyleCnt="3"/>
      <dgm:spPr/>
    </dgm:pt>
    <dgm:pt modelId="{4977D06E-DACA-4D66-A266-3B5953828563}" type="pres">
      <dgm:prSet presAssocID="{7381AD81-B90B-4406-A837-6CF5F4EC21EF}" presName="gear2dstNode" presStyleLbl="node1" presStyleIdx="1" presStyleCnt="3"/>
      <dgm:spPr/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6FD5271-0854-4D58-ABF2-35D96EDE834C}" type="pres">
      <dgm:prSet presAssocID="{55810A52-20B0-4F4E-8C60-D1DB4D25E12D}" presName="gear3srcNode" presStyleLbl="node1" presStyleIdx="2" presStyleCnt="3"/>
      <dgm:spPr/>
    </dgm:pt>
    <dgm:pt modelId="{07593AB9-1FFF-42C4-A792-AD87CCC1E340}" type="pres">
      <dgm:prSet presAssocID="{55810A52-20B0-4F4E-8C60-D1DB4D25E12D}" presName="gear3dstNode" presStyleLbl="node1" presStyleIdx="2" presStyleCnt="3"/>
      <dgm:spPr/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</dgm:pt>
  </dgm:ptLst>
  <dgm:cxnLst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500" b="1" kern="1200" dirty="0">
              <a:solidFill>
                <a:schemeClr val="accent1"/>
              </a:solidFill>
            </a:rPr>
            <a:t>Укупни приходи и примања буџета општине за 2021. годину </a:t>
          </a:r>
          <a:r>
            <a:rPr lang="sr-Cyrl-RS" sz="2500" b="1" kern="1200" dirty="0">
              <a:solidFill>
                <a:schemeClr val="accent6">
                  <a:lumMod val="50000"/>
                </a:schemeClr>
              </a:solidFill>
            </a:rPr>
            <a:t>832.840.000,00</a:t>
          </a:r>
          <a:endParaRPr lang="en-US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/>
            <a:t>Нераспоређени вишак прихода и примања из ранијих година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solidFill>
                <a:schemeClr val="accent1"/>
              </a:solidFill>
            </a:rPr>
            <a:t>75.123.977,00</a:t>
          </a: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/>
            <a:t>Укупни приходи и примања </a:t>
          </a:r>
          <a:r>
            <a:rPr lang="sr-Cyrl-RS" sz="2200" b="1" kern="1200" dirty="0">
              <a:solidFill>
                <a:schemeClr val="accent1"/>
              </a:solidFill>
            </a:rPr>
            <a:t>757.716.023,00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2021.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1736231"/>
            <a:ext cx="56526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21</a:t>
            </a:r>
            <a:r>
              <a:rPr lang="sr-Cyrl-RS" sz="5400" b="1" dirty="0">
                <a:latin typeface="Century" panose="02040604050505020304" pitchFamily="18" charset="0"/>
              </a:rPr>
              <a:t>. ГОДИНУ</a:t>
            </a:r>
            <a:r>
              <a:rPr lang="sr-Latn-RS" sz="5400" b="1" dirty="0">
                <a:latin typeface="Century" panose="02040604050505020304" pitchFamily="18" charset="0"/>
              </a:rPr>
              <a:t>- I</a:t>
            </a:r>
            <a:r>
              <a:rPr lang="sr-Cyrl-RS" sz="5400" b="1" dirty="0">
                <a:latin typeface="Century" panose="02040604050505020304" pitchFamily="18" charset="0"/>
              </a:rPr>
              <a:t> РЕБАЛАНС БУЏЕТА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087226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538194"/>
              </p:ext>
            </p:extLst>
          </p:nvPr>
        </p:nvGraphicFramePr>
        <p:xfrm>
          <a:off x="110836" y="600890"/>
          <a:ext cx="11715403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2020.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смањили у односу на усвојену одлуку о буџету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37.762.000,00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смањење бележимо код донација од ЕУ и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468488"/>
              </p:ext>
            </p:extLst>
          </p:nvPr>
        </p:nvGraphicFramePr>
        <p:xfrm>
          <a:off x="-1" y="544946"/>
          <a:ext cx="12191999" cy="623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2020.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2021. годину су се смањили у односу на буџет општине Бач за 2020. годину за </a:t>
            </a:r>
            <a:r>
              <a:rPr lang="sr-Cyrl-RS" sz="3000" b="1" dirty="0">
                <a:solidFill>
                  <a:schemeClr val="accent1"/>
                </a:solidFill>
              </a:rPr>
              <a:t>37.762.000,00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смањење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2021.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65706"/>
              </p:ext>
            </p:extLst>
          </p:nvPr>
        </p:nvGraphicFramePr>
        <p:xfrm>
          <a:off x="171450" y="904885"/>
          <a:ext cx="11849100" cy="581976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ПЛАН ЗА 2021. ГОДИНУ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49,816,126.00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5.98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48,070,000.00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5.77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13,461,268.00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1.62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10,504,500.00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1.26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107,071,000.00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12.86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11,625,000.00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1.40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40,650,000.00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4.88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73,835,625.00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8.87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52,223,232.00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6.27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4,500,000.00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0.54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109,843,374.00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13.19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11,100,000.00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1.33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26,995,870.00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3.24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29,713,750.00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3.57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205,668,392.00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24.69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32,761,863.00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3.93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5,000,000.00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0.60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УКУПНО: 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832,840,000.00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876" y="684799"/>
            <a:ext cx="3235466" cy="1828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Санација кровног покривача и олука спортске дворане у Бачу – </a:t>
            </a:r>
            <a:r>
              <a:rPr lang="sr-Cyrl-R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9.351.250,00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93018" y="660369"/>
            <a:ext cx="3452661" cy="1975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Подстицање прекограничног пословног окружења кроз развој центара и мреже пословних компетенција 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4.890.000,00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306" y="4404737"/>
            <a:ext cx="3270681" cy="21890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18.053.262,00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42355" y="743743"/>
            <a:ext cx="4426585" cy="11478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Запошљавање теже запошљивих категорија у општини Бач– </a:t>
            </a:r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4.992.268,00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306" y="2666374"/>
            <a:ext cx="3857897" cy="1600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зграде за социјално становање у општини Бач–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48.500,00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5247" y="1982231"/>
            <a:ext cx="3219715" cy="154247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Пресвлачење бетонског пута у улици Николе Тесле у Плавни – </a:t>
            </a:r>
            <a:r>
              <a:rPr lang="sr-Cyrl-R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3.850.000,00</a:t>
            </a:r>
            <a:r>
              <a:rPr lang="sr-Cyrl-RS" b="1" dirty="0">
                <a:solidFill>
                  <a:schemeClr val="accent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91292" y="2740319"/>
            <a:ext cx="2307251" cy="16956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Реконструкција локалног пута Л7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24.300.000,00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27042" y="3674121"/>
            <a:ext cx="2923311" cy="1523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Реконструкција Народне библиотеке Вук Караџић 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801.000,00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3780535" y="4546036"/>
            <a:ext cx="2818008" cy="19405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Партиципативно учешће грађана у извршењу буџета 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1.200.000,00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7045679" y="2071326"/>
            <a:ext cx="1780479" cy="280443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Унапређење капацитета општине Бач за коришћење ЕУ фондова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1.740.000,00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55172" y="4935663"/>
            <a:ext cx="2384325" cy="18128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Доградња и проширење капацитета ПУ Колибри Вајска</a:t>
            </a:r>
            <a:r>
              <a:rPr lang="sr-Cyrl-RS" b="1">
                <a:solidFill>
                  <a:schemeClr val="accent1"/>
                </a:solidFill>
              </a:rPr>
              <a:t>– </a:t>
            </a:r>
            <a:r>
              <a:rPr lang="sr-Cyrl-RS" b="1">
                <a:solidFill>
                  <a:schemeClr val="accent6">
                    <a:lumMod val="75000"/>
                  </a:schemeClr>
                </a:solidFill>
              </a:rPr>
              <a:t>11.600.000,00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57210" y="5291723"/>
            <a:ext cx="2812471" cy="145683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хидрантске мреже у ОШ Јан Колар Селенча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7.950.000,00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8618" y="-62346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6217" y="1106054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6217" y="1611164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6217" y="219247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6217" y="2761680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2835" y="322234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2835" y="3745929"/>
            <a:ext cx="9171710" cy="4641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2020.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6217" y="4264316"/>
            <a:ext cx="9938328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42835" y="481272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2835" y="5290124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2020.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42835" y="5784269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42835" y="631247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</a:t>
            </a:r>
            <a:r>
              <a:rPr lang="en-US" sz="1600" b="1" dirty="0"/>
              <a:t>1</a:t>
            </a:r>
            <a:r>
              <a:rPr lang="sr-Cyrl-RS" sz="1600" b="1" dirty="0"/>
              <a:t>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начину прикупљања јавних средстава, и остварења прихода и примања, као и начину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„Иво Лола Рибар“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3" y="3621164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43273" y="609684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Обавезе по постојећим кредитима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875227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5018</TotalTime>
  <Words>2023</Words>
  <Application>Microsoft Office PowerPoint</Application>
  <PresentationFormat>Widescreen</PresentationFormat>
  <Paragraphs>256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Zoran Jovanović</cp:lastModifiedBy>
  <cp:revision>95</cp:revision>
  <dcterms:created xsi:type="dcterms:W3CDTF">2019-02-17T18:14:35Z</dcterms:created>
  <dcterms:modified xsi:type="dcterms:W3CDTF">2021-08-30T09:34:58Z</dcterms:modified>
</cp:coreProperties>
</file>