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817975931405662E-2"/>
          <c:y val="3.2416339211860802E-2"/>
          <c:w val="0.80846024409321593"/>
          <c:h val="0.692055801885961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285-4CFD-A07B-FA4B09EDDB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F285-4CFD-A07B-FA4B09EDDB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F285-4CFD-A07B-FA4B09EDDB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F285-4CFD-A07B-FA4B09EDDB4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F285-4CFD-A07B-FA4B09EDDB4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F285-4CFD-A07B-FA4B09EDDB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41,73%</c:v>
                </c:pt>
                <c:pt idx="1">
                  <c:v>Непорески приходи 19,83%</c:v>
                </c:pt>
                <c:pt idx="2">
                  <c:v>Трансфери од других нивоа власти 26,93%</c:v>
                </c:pt>
                <c:pt idx="3">
                  <c:v>Меморандумске ставке за рефундацију расхода за претходну годину 2,76%</c:v>
                </c:pt>
                <c:pt idx="4">
                  <c:v>Пренета средства из претходне године 8,64%</c:v>
                </c:pt>
                <c:pt idx="5">
                  <c:v>Примања од продаје непокретности у корист нивоа општина 0,12%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362855557</c:v>
                </c:pt>
                <c:pt idx="1">
                  <c:v>172374998</c:v>
                </c:pt>
                <c:pt idx="2">
                  <c:v>234122468</c:v>
                </c:pt>
                <c:pt idx="3">
                  <c:v>24000000</c:v>
                </c:pt>
                <c:pt idx="4">
                  <c:v>75120977</c:v>
                </c:pt>
                <c:pt idx="5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85-4CFD-A07B-FA4B09EDD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1591845261153"/>
          <c:y val="0.72136358976797588"/>
          <c:w val="0.77799659137540911"/>
          <c:h val="0.23266302247216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издатака'!$A$3:$A$10</c:f>
              <c:strCache>
                <c:ptCount val="8"/>
                <c:pt idx="0">
                  <c:v>Капитални расходи 33,75%</c:v>
                </c:pt>
                <c:pt idx="1">
                  <c:v>Буџетска резерва 0,72%</c:v>
                </c:pt>
                <c:pt idx="2">
                  <c:v>Социјална заштита 5,78%</c:v>
                </c:pt>
                <c:pt idx="3">
                  <c:v>Субвенције 3,02%</c:v>
                </c:pt>
                <c:pt idx="4">
                  <c:v>Остали расходи 3,76%</c:v>
                </c:pt>
                <c:pt idx="5">
                  <c:v>Донације, дотације и трансфери 7,7%</c:v>
                </c:pt>
                <c:pt idx="6">
                  <c:v>Коришћење услуга и роба 28,94%</c:v>
                </c:pt>
                <c:pt idx="7">
                  <c:v>Расходи за запослене 16,33%</c:v>
                </c:pt>
              </c:strCache>
            </c:strRef>
          </c:cat>
          <c:val>
            <c:numRef>
              <c:f>'Структура расхода и издатака'!$B$3:$B$10</c:f>
              <c:numCache>
                <c:formatCode>#,##0.00</c:formatCode>
                <c:ptCount val="8"/>
                <c:pt idx="0">
                  <c:v>293461473</c:v>
                </c:pt>
                <c:pt idx="1">
                  <c:v>6250000</c:v>
                </c:pt>
                <c:pt idx="2">
                  <c:v>50242612</c:v>
                </c:pt>
                <c:pt idx="3">
                  <c:v>26278468</c:v>
                </c:pt>
                <c:pt idx="4">
                  <c:v>32653500</c:v>
                </c:pt>
                <c:pt idx="5">
                  <c:v>66977850</c:v>
                </c:pt>
                <c:pt idx="6">
                  <c:v>251662271</c:v>
                </c:pt>
                <c:pt idx="7">
                  <c:v>141947826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E-4E8E-8044-85E925502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598256"/>
        <c:axId val="553601536"/>
        <c:axId val="0"/>
      </c:bar3D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>
              <a:solidFill>
                <a:schemeClr val="accent1"/>
              </a:solidFill>
            </a:rPr>
            <a:t>Укупни приходи и примања буџета општине за 2021. годину </a:t>
          </a:r>
          <a:r>
            <a:rPr lang="sr-Latn-RS" sz="2500" b="1" dirty="0">
              <a:solidFill>
                <a:schemeClr val="accent6">
                  <a:lumMod val="50000"/>
                </a:schemeClr>
              </a:solidFill>
            </a:rPr>
            <a:t>869.477.000,00</a:t>
          </a:r>
          <a:endParaRPr lang="en-US" sz="2500" b="1" dirty="0">
            <a:solidFill>
              <a:schemeClr val="accent6">
                <a:lumMod val="50000"/>
              </a:schemeClr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/>
            <a:t>Нераспоређени вишак прихода и примања из ранијих година</a:t>
          </a:r>
        </a:p>
        <a:p>
          <a:r>
            <a:rPr lang="sr-Cyrl-RS" sz="2000" b="1" dirty="0">
              <a:solidFill>
                <a:schemeClr val="accent1"/>
              </a:solidFill>
            </a:rPr>
            <a:t>75.123.977,00</a:t>
          </a: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/>
            <a:t>Укупни приходи и примања </a:t>
          </a:r>
          <a:r>
            <a:rPr lang="sr-Latn-RS" sz="2200" b="1" dirty="0">
              <a:solidFill>
                <a:schemeClr val="accent1"/>
              </a:solidFill>
            </a:rPr>
            <a:t>794.353.023,00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</dgm:pt>
    <dgm:pt modelId="{567ACAEE-7BFE-4852-B19C-443D9D00333A}" type="pres">
      <dgm:prSet presAssocID="{0BC9B74E-C578-4B47-9834-FF9E91B457C7}" presName="gear1srcNode" presStyleLbl="node1" presStyleIdx="0" presStyleCnt="3"/>
      <dgm:spPr/>
    </dgm:pt>
    <dgm:pt modelId="{EB317D2D-6796-45E2-88FE-3CF1AA70270D}" type="pres">
      <dgm:prSet presAssocID="{0BC9B74E-C578-4B47-9834-FF9E91B457C7}" presName="gear1dstNode" presStyleLbl="node1" presStyleIdx="0" presStyleCnt="3"/>
      <dgm:spPr/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</dgm:pt>
    <dgm:pt modelId="{A7980D72-4195-4770-A28E-68F814206DAD}" type="pres">
      <dgm:prSet presAssocID="{7381AD81-B90B-4406-A837-6CF5F4EC21EF}" presName="gear2srcNode" presStyleLbl="node1" presStyleIdx="1" presStyleCnt="3"/>
      <dgm:spPr/>
    </dgm:pt>
    <dgm:pt modelId="{4977D06E-DACA-4D66-A266-3B5953828563}" type="pres">
      <dgm:prSet presAssocID="{7381AD81-B90B-4406-A837-6CF5F4EC21EF}" presName="gear2dstNode" presStyleLbl="node1" presStyleIdx="1" presStyleCnt="3"/>
      <dgm:spPr/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6FD5271-0854-4D58-ABF2-35D96EDE834C}" type="pres">
      <dgm:prSet presAssocID="{55810A52-20B0-4F4E-8C60-D1DB4D25E12D}" presName="gear3srcNode" presStyleLbl="node1" presStyleIdx="2" presStyleCnt="3"/>
      <dgm:spPr/>
    </dgm:pt>
    <dgm:pt modelId="{07593AB9-1FFF-42C4-A792-AD87CCC1E340}" type="pres">
      <dgm:prSet presAssocID="{55810A52-20B0-4F4E-8C60-D1DB4D25E12D}" presName="gear3dstNode" presStyleLbl="node1" presStyleIdx="2" presStyleCnt="3"/>
      <dgm:spPr/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</dgm:pt>
  </dgm:ptLst>
  <dgm:cxnLst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500" b="1" kern="1200" dirty="0">
              <a:solidFill>
                <a:schemeClr val="accent1"/>
              </a:solidFill>
            </a:rPr>
            <a:t>Укупни приходи и примања буџета општине за 2021. годину </a:t>
          </a:r>
          <a:r>
            <a:rPr lang="sr-Latn-RS" sz="2500" b="1" kern="1200" dirty="0">
              <a:solidFill>
                <a:schemeClr val="accent6">
                  <a:lumMod val="50000"/>
                </a:schemeClr>
              </a:solidFill>
            </a:rPr>
            <a:t>869.477.000,00</a:t>
          </a:r>
          <a:endParaRPr lang="en-US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/>
            <a:t>Нераспоређени вишак прихода и примања из ранијих година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solidFill>
                <a:schemeClr val="accent1"/>
              </a:solidFill>
            </a:rPr>
            <a:t>75.123.977,00</a:t>
          </a: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/>
            <a:t>Укупни приходи и примања </a:t>
          </a:r>
          <a:r>
            <a:rPr lang="sr-Latn-RS" sz="2200" b="1" kern="1200" dirty="0">
              <a:solidFill>
                <a:schemeClr val="accent1"/>
              </a:solidFill>
            </a:rPr>
            <a:t>794.353.023,00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2021.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1736231"/>
            <a:ext cx="56526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21</a:t>
            </a:r>
            <a:r>
              <a:rPr lang="sr-Cyrl-RS" sz="5400" b="1" dirty="0">
                <a:latin typeface="Century" panose="02040604050505020304" pitchFamily="18" charset="0"/>
              </a:rPr>
              <a:t>. ГОДИНУ</a:t>
            </a:r>
            <a:r>
              <a:rPr lang="sr-Latn-RS" sz="5400" b="1" dirty="0">
                <a:latin typeface="Century" panose="02040604050505020304" pitchFamily="18" charset="0"/>
              </a:rPr>
              <a:t>- I</a:t>
            </a:r>
            <a:r>
              <a:rPr lang="en-GB" sz="5400" b="1" dirty="0">
                <a:latin typeface="Century" panose="02040604050505020304" pitchFamily="18" charset="0"/>
              </a:rPr>
              <a:t>I</a:t>
            </a:r>
            <a:r>
              <a:rPr lang="sr-Cyrl-RS" sz="5400" b="1" dirty="0">
                <a:latin typeface="Century" panose="02040604050505020304" pitchFamily="18" charset="0"/>
              </a:rPr>
              <a:t> РЕБАЛАНС БУЏЕТА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087226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539230"/>
              </p:ext>
            </p:extLst>
          </p:nvPr>
        </p:nvGraphicFramePr>
        <p:xfrm>
          <a:off x="0" y="600889"/>
          <a:ext cx="12191999" cy="625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</a:t>
            </a:r>
            <a:r>
              <a:rPr lang="sr-Latn-RS" sz="2200" b="1" dirty="0">
                <a:solidFill>
                  <a:schemeClr val="tx1"/>
                </a:solidFill>
              </a:rPr>
              <a:t>I </a:t>
            </a:r>
            <a:r>
              <a:rPr lang="sr-Cyrl-RS" sz="2200" b="1" dirty="0">
                <a:solidFill>
                  <a:schemeClr val="tx1"/>
                </a:solidFill>
              </a:rPr>
              <a:t>ребаланс буџета за 2021.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повећали у односу на усвојену одлуку о буџету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36.637.000,00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повећање бележимо код донација од ЕУ и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6583BE-152E-B2E3-BDFF-5C2014AE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59471"/>
              </p:ext>
            </p:extLst>
          </p:nvPr>
        </p:nvGraphicFramePr>
        <p:xfrm>
          <a:off x="1" y="544946"/>
          <a:ext cx="12191998" cy="631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</a:t>
            </a:r>
            <a:r>
              <a:rPr lang="sr-Latn-RS" sz="2200" b="1" dirty="0">
                <a:solidFill>
                  <a:schemeClr val="tx1"/>
                </a:solidFill>
              </a:rPr>
              <a:t>I </a:t>
            </a:r>
            <a:r>
              <a:rPr lang="sr-Cyrl-RS" sz="2200" b="1" dirty="0">
                <a:solidFill>
                  <a:schemeClr val="tx1"/>
                </a:solidFill>
              </a:rPr>
              <a:t>ребаланс буџета за 2021.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по другом ребалансу буџета су се повећали у односу на први ребаланс буџета за 2021. годину за </a:t>
            </a:r>
            <a:r>
              <a:rPr lang="sr-Cyrl-RS" sz="3000" b="1" dirty="0">
                <a:solidFill>
                  <a:schemeClr val="accent1"/>
                </a:solidFill>
              </a:rPr>
              <a:t>36.637.000,00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повећање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2021.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65077"/>
              </p:ext>
            </p:extLst>
          </p:nvPr>
        </p:nvGraphicFramePr>
        <p:xfrm>
          <a:off x="171450" y="904885"/>
          <a:ext cx="11849100" cy="556112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ПЛАН ЗА 2021. ГОДИНУ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49,816,126.00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5,73%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42.564,000,00</a:t>
                      </a: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4,90%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13.795.968,00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17.761.500,00</a:t>
                      </a: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107,0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,000.00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12,31%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11,625,000.00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1,34%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46.525.000,00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77.473.725,00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8,91%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54.852.082,00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4,500,000.00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145.290.112,00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16,71%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9.210.000,00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1,06%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29.650.390,00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33.762.500,00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3,88%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187.812.291,00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21,60%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31.822.306,00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,000,000.00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0,69%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УКУПНО: 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869.474.000,00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876" y="684799"/>
            <a:ext cx="3235466" cy="1828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Санација кровног покривача и олука спортске дворане у Бачу – </a:t>
            </a:r>
            <a:r>
              <a:rPr lang="sr-Cyrl-R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12.260.000,00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93018" y="660369"/>
            <a:ext cx="3452661" cy="1975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Реконструкција еко чесме у Селенчи 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3.360.000,00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306" y="4404737"/>
            <a:ext cx="3270681" cy="21890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18.300.000,00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306" y="2666374"/>
            <a:ext cx="3857897" cy="1600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зграде за социјално становање у општини Бач–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81.130.000,00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42355" y="729639"/>
            <a:ext cx="3219715" cy="154247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Пресвлачење бетонског пута у улици Николе Тесле у Плавни – </a:t>
            </a:r>
            <a:r>
              <a:rPr lang="sr-Cyrl-R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8.000.000,00</a:t>
            </a:r>
            <a:r>
              <a:rPr lang="sr-Cyrl-RS" b="1" dirty="0">
                <a:solidFill>
                  <a:schemeClr val="accent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91292" y="2740319"/>
            <a:ext cx="2307251" cy="16956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Реконструкција локалног пута Л7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24.300.000,00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77632" y="2803550"/>
            <a:ext cx="2923311" cy="1523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Реконструкција Народне библиотеке Вук Караџић 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1.991.000,00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4206246" y="4528980"/>
            <a:ext cx="2818008" cy="19405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атарских путева у општини Бач–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67.663.000,00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90150" y="4772879"/>
            <a:ext cx="2384325" cy="18128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Доградња и проширење капацитета ПУ Колибри Вајска–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14.890.000,00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48007" y="2513599"/>
            <a:ext cx="2212617" cy="245443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хидрантске мреже у ОШ Јан Колар Селенча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11.100.000,00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на</a:t>
            </a:r>
            <a:r>
              <a:rPr lang="sr-Latn-RS" sz="2000" b="1" dirty="0">
                <a:solidFill>
                  <a:schemeClr val="tx1"/>
                </a:solidFill>
              </a:rPr>
              <a:t> I</a:t>
            </a:r>
            <a:r>
              <a:rPr lang="sr-Cyrl-RS" sz="2000" b="1" dirty="0">
                <a:solidFill>
                  <a:schemeClr val="tx1"/>
                </a:solidFill>
              </a:rPr>
              <a:t> ребаланс буџета за 2021.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b="1" dirty="0">
              <a:solidFill>
                <a:schemeClr val="tx1"/>
              </a:solidFill>
            </a:endParaRPr>
          </a:p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на</a:t>
            </a:r>
            <a:r>
              <a:rPr lang="sr-Latn-RS" sz="2000" b="1" dirty="0">
                <a:solidFill>
                  <a:schemeClr val="tx1"/>
                </a:solidFill>
              </a:rPr>
              <a:t> I</a:t>
            </a:r>
            <a:r>
              <a:rPr lang="sr-Cyrl-RS" sz="2000" b="1" dirty="0">
                <a:solidFill>
                  <a:schemeClr val="tx1"/>
                </a:solidFill>
              </a:rPr>
              <a:t> ребаланс буџета за 2021. годину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1.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</a:t>
            </a:r>
            <a:r>
              <a:rPr lang="en-US" sz="1600" b="1" dirty="0"/>
              <a:t>1</a:t>
            </a:r>
            <a:r>
              <a:rPr lang="sr-Cyrl-RS" sz="1600" b="1" dirty="0"/>
              <a:t>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начину прикупљања јавних средстава, и остварења прихода и примања, као и начину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„Иво Лола Рибар“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3" y="3621164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43273" y="609684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Обавезе по постојећим кредитима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00490882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5064</TotalTime>
  <Words>2032</Words>
  <Application>Microsoft Office PowerPoint</Application>
  <PresentationFormat>Widescreen</PresentationFormat>
  <Paragraphs>252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98</cp:revision>
  <dcterms:created xsi:type="dcterms:W3CDTF">2019-02-17T18:14:35Z</dcterms:created>
  <dcterms:modified xsi:type="dcterms:W3CDTF">2022-11-18T13:30:18Z</dcterms:modified>
</cp:coreProperties>
</file>