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na.horvat\Desktop\Marina\Gra&#273;anski%20vodi&#269;\&#1043;&#1088;&#1072;&#1106;&#1072;&#1085;&#1082;&#1089;&#1080;%20&#1074;&#1086;&#1076;&#1080;&#1115;%20-%20&#1087;&#1086;&#1084;&#1086;&#1115;&#1085;&#1072;%20&#1077;&#1074;&#1080;&#1076;&#1077;&#1085;&#1094;&#1080;&#1112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sr-Latn-R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6222727894657"/>
          <c:y val="4.7279500468695439E-2"/>
          <c:w val="0.73098252212969894"/>
          <c:h val="0.626930907729788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8060769480552"/>
          <c:y val="0.6782743257793834"/>
          <c:w val="0.76204848821260007"/>
          <c:h val="0.26204701213746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2427839070713E-2"/>
          <c:y val="7.8147773959978184E-2"/>
          <c:w val="0.80561057592570129"/>
          <c:h val="0.6927832245111915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141E-440B-BDE8-D191FF130A6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141E-440B-BDE8-D191FF130A6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141E-440B-BDE8-D191FF130A6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141E-440B-BDE8-D191FF130A6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141E-440B-BDE8-D191FF130A6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141E-440B-BDE8-D191FF130A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прихода и примања'!$A$3:$A$8</c:f>
              <c:strCache>
                <c:ptCount val="6"/>
                <c:pt idx="0">
                  <c:v>Порески приходи 48,62%</c:v>
                </c:pt>
                <c:pt idx="1">
                  <c:v>Непорески приходи 19,20%</c:v>
                </c:pt>
                <c:pt idx="2">
                  <c:v>Трансфери од других нивоа власти и донације 14,51%</c:v>
                </c:pt>
                <c:pt idx="3">
                  <c:v>Меморандумске ставке за рефундацију расхода за претходну годину 1,11%</c:v>
                </c:pt>
                <c:pt idx="4">
                  <c:v>Пренета средства из претходне године 4,30%</c:v>
                </c:pt>
                <c:pt idx="5">
                  <c:v>Примања од продаје непокретности у корист нивоа општина 0,23%</c:v>
                </c:pt>
              </c:strCache>
            </c:strRef>
          </c:cat>
          <c:val>
            <c:numRef>
              <c:f>'Структура прихода и примања'!$B$3:$B$8</c:f>
              <c:numCache>
                <c:formatCode>#,##0.00</c:formatCode>
                <c:ptCount val="6"/>
                <c:pt idx="0">
                  <c:v>414836837</c:v>
                </c:pt>
                <c:pt idx="1">
                  <c:v>163799124</c:v>
                </c:pt>
                <c:pt idx="2">
                  <c:v>123782000</c:v>
                </c:pt>
                <c:pt idx="3">
                  <c:v>9500000</c:v>
                </c:pt>
                <c:pt idx="4">
                  <c:v>36682000</c:v>
                </c:pt>
                <c:pt idx="5">
                  <c:v>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1E-440B-BDE8-D191FF130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862108547952"/>
          <c:y val="0.76058972175613737"/>
          <c:w val="0.77387059365849276"/>
          <c:h val="0.192078925557229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/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'Структура расхода и издатака'!$A$3:$A$9</c:f>
              <c:strCache>
                <c:ptCount val="7"/>
                <c:pt idx="0">
                  <c:v>Капитални расходи 21,71%</c:v>
                </c:pt>
                <c:pt idx="1">
                  <c:v>Социјална заштита 6,26%</c:v>
                </c:pt>
                <c:pt idx="2">
                  <c:v>Субвенције 2,14%</c:v>
                </c:pt>
                <c:pt idx="3">
                  <c:v>Остали расходи и резерва 6,99%</c:v>
                </c:pt>
                <c:pt idx="4">
                  <c:v>Донације, дотације и трансфери 7,59%</c:v>
                </c:pt>
                <c:pt idx="5">
                  <c:v>Коришћење услуга и роба 35,34%</c:v>
                </c:pt>
                <c:pt idx="6">
                  <c:v>Расходи за запослене 19,97%</c:v>
                </c:pt>
              </c:strCache>
            </c:strRef>
          </c:cat>
          <c:val>
            <c:numRef>
              <c:f>'Структура расхода и издатака'!$B$3:$B$9</c:f>
              <c:numCache>
                <c:formatCode>#,##0.00</c:formatCode>
                <c:ptCount val="7"/>
                <c:pt idx="0">
                  <c:v>185241700</c:v>
                </c:pt>
                <c:pt idx="1">
                  <c:v>53425000</c:v>
                </c:pt>
                <c:pt idx="2">
                  <c:v>18225000</c:v>
                </c:pt>
                <c:pt idx="3">
                  <c:v>59665000</c:v>
                </c:pt>
                <c:pt idx="4">
                  <c:v>64750000</c:v>
                </c:pt>
                <c:pt idx="5">
                  <c:v>301508700</c:v>
                </c:pt>
                <c:pt idx="6">
                  <c:v>170384600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9-4CD8-AED1-641ECF867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3598256"/>
        <c:axId val="553601536"/>
        <c:axId val="0"/>
      </c:bar3DChart>
      <c:catAx>
        <c:axId val="553598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53601536"/>
        <c:crosses val="autoZero"/>
        <c:auto val="1"/>
        <c:lblAlgn val="ctr"/>
        <c:lblOffset val="100"/>
        <c:noMultiLvlLbl val="0"/>
      </c:catAx>
      <c:valAx>
        <c:axId val="553601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5535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49AC-8D43-4915-A4A5-3AEE826E43A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4DB9ECDA-092C-4287-BA35-F4B6B48624D1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dirty="0">
              <a:solidFill>
                <a:srgbClr val="C00000"/>
              </a:solidFill>
            </a:rPr>
            <a:t>713.917.961,00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E5778D06-B773-4FC5-8803-DEA9F6C2EBEF}" type="parTrans" cxnId="{639E71A0-316A-4CDB-96E0-1A16076D7F8A}">
      <dgm:prSet/>
      <dgm:spPr/>
      <dgm:t>
        <a:bodyPr/>
        <a:lstStyle/>
        <a:p>
          <a:endParaRPr lang="sr-Latn-RS"/>
        </a:p>
      </dgm:t>
    </dgm:pt>
    <dgm:pt modelId="{01186A57-5BF1-4C3B-9522-64F34272EE74}" type="sibTrans" cxnId="{639E71A0-316A-4CDB-96E0-1A16076D7F8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343713C0-31F1-4ED0-9AF9-D3AE5B4850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sz="1600" b="1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2023. годину </a:t>
          </a:r>
          <a:r>
            <a:rPr lang="sr-Cyrl-RS" sz="1600" b="1" dirty="0">
              <a:solidFill>
                <a:schemeClr val="bg1"/>
              </a:solidFill>
            </a:rPr>
            <a:t>853.200.000,00</a:t>
          </a:r>
          <a:endParaRPr lang="sr-Latn-RS" sz="16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1BC2B03D-42C7-43A9-A0BB-513D0C7119B7}" type="parTrans" cxnId="{1B32884A-6AB0-4532-AA71-03B11E3D78DC}">
      <dgm:prSet/>
      <dgm:spPr/>
      <dgm:t>
        <a:bodyPr/>
        <a:lstStyle/>
        <a:p>
          <a:endParaRPr lang="sr-Latn-RS"/>
        </a:p>
      </dgm:t>
    </dgm:pt>
    <dgm:pt modelId="{23CDB465-8F12-4799-8E06-2841859BC345}" type="sibTrans" cxnId="{1B32884A-6AB0-4532-AA71-03B11E3D78DC}">
      <dgm:prSet/>
      <dgm:spPr/>
      <dgm:t>
        <a:bodyPr/>
        <a:lstStyle/>
        <a:p>
          <a:endParaRPr lang="sr-Latn-RS"/>
        </a:p>
      </dgm:t>
    </dgm:pt>
    <dgm:pt modelId="{79F4EC8A-4B34-4444-A126-ACE9F3085EE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dirty="0">
              <a:solidFill>
                <a:srgbClr val="C00000"/>
              </a:solidFill>
            </a:rPr>
            <a:t>102.600.039,00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A609F7A9-7662-44DC-BDAC-023A398D9844}" type="parTrans" cxnId="{05A78F0D-17F6-48B1-9424-4804AE0E5F55}">
      <dgm:prSet/>
      <dgm:spPr/>
      <dgm:t>
        <a:bodyPr/>
        <a:lstStyle/>
        <a:p>
          <a:endParaRPr lang="sr-Latn-RS"/>
        </a:p>
      </dgm:t>
    </dgm:pt>
    <dgm:pt modelId="{F2F620EE-F256-4A4C-B8E0-9564973AE712}" type="sibTrans" cxnId="{05A78F0D-17F6-48B1-9424-4804AE0E5F55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63C593E3-5376-411B-B87B-F7C41649DD9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Cyrl-RS" sz="1400" b="1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dirty="0">
              <a:solidFill>
                <a:srgbClr val="C00000"/>
              </a:solidFill>
            </a:rPr>
            <a:t>36.682.000,00</a:t>
          </a:r>
          <a:endParaRPr lang="sr-Latn-RS" sz="1400" b="1" dirty="0">
            <a:solidFill>
              <a:schemeClr val="bg1"/>
            </a:solidFill>
          </a:endParaRPr>
        </a:p>
      </dgm:t>
    </dgm:pt>
    <dgm:pt modelId="{DB5862EC-BE4F-464F-AD93-C4EE156F7162}" type="parTrans" cxnId="{00A211D0-D164-4B32-A6E2-C31A5C0D4C77}">
      <dgm:prSet/>
      <dgm:spPr/>
      <dgm:t>
        <a:bodyPr/>
        <a:lstStyle/>
        <a:p>
          <a:endParaRPr lang="sr-Latn-RS"/>
        </a:p>
      </dgm:t>
    </dgm:pt>
    <dgm:pt modelId="{2E0FA287-7F43-47BE-AE7E-514BE8F9F305}" type="sibTrans" cxnId="{00A211D0-D164-4B32-A6E2-C31A5C0D4C77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sr-Latn-RS"/>
        </a:p>
      </dgm:t>
    </dgm:pt>
    <dgm:pt modelId="{5152D395-F351-4ED1-BA91-C1BB19226138}" type="pres">
      <dgm:prSet presAssocID="{DB0049AC-8D43-4915-A4A5-3AEE826E43AF}" presName="linearFlow" presStyleCnt="0">
        <dgm:presLayoutVars>
          <dgm:dir/>
          <dgm:resizeHandles val="exact"/>
        </dgm:presLayoutVars>
      </dgm:prSet>
      <dgm:spPr/>
    </dgm:pt>
    <dgm:pt modelId="{511A2539-B079-46A2-A73D-4ACE93E3EABE}" type="pres">
      <dgm:prSet presAssocID="{4DB9ECDA-092C-4287-BA35-F4B6B48624D1}" presName="node" presStyleLbl="node1" presStyleIdx="0" presStyleCnt="4" custScaleX="194071" custScaleY="163651" custLinFactX="61126" custLinFactY="-25781" custLinFactNeighborX="100000" custLinFactNeighborY="-100000">
        <dgm:presLayoutVars>
          <dgm:bulletEnabled val="1"/>
        </dgm:presLayoutVars>
      </dgm:prSet>
      <dgm:spPr/>
    </dgm:pt>
    <dgm:pt modelId="{B752BCAE-D3C7-4EE0-95DA-09FBDCF95AFE}" type="pres">
      <dgm:prSet presAssocID="{01186A57-5BF1-4C3B-9522-64F34272EE74}" presName="spacerL" presStyleCnt="0"/>
      <dgm:spPr/>
    </dgm:pt>
    <dgm:pt modelId="{79384475-F5FB-45D6-814E-ACC5C98EF8B4}" type="pres">
      <dgm:prSet presAssocID="{01186A57-5BF1-4C3B-9522-64F34272EE74}" presName="sibTrans" presStyleLbl="sibTrans2D1" presStyleIdx="0" presStyleCnt="3" custLinFactX="31940" custLinFactNeighborX="100000" custLinFactNeighborY="-58130"/>
      <dgm:spPr/>
    </dgm:pt>
    <dgm:pt modelId="{7D2F5131-2814-4A87-897A-A7B1E7EB28E3}" type="pres">
      <dgm:prSet presAssocID="{01186A57-5BF1-4C3B-9522-64F34272EE74}" presName="spacerR" presStyleCnt="0"/>
      <dgm:spPr/>
    </dgm:pt>
    <dgm:pt modelId="{D876E16B-D116-4373-B2EE-1B947672DD78}" type="pres">
      <dgm:prSet presAssocID="{63C593E3-5376-411B-B87B-F7C41649DD96}" presName="node" presStyleLbl="node1" presStyleIdx="1" presStyleCnt="4" custScaleX="217918" custScaleY="172489" custLinFactX="870" custLinFactNeighborX="100000" custLinFactNeighborY="44385">
        <dgm:presLayoutVars>
          <dgm:bulletEnabled val="1"/>
        </dgm:presLayoutVars>
      </dgm:prSet>
      <dgm:spPr/>
    </dgm:pt>
    <dgm:pt modelId="{94E118F8-00E4-4246-83C7-18E02FE5B147}" type="pres">
      <dgm:prSet presAssocID="{2E0FA287-7F43-47BE-AE7E-514BE8F9F305}" presName="spacerL" presStyleCnt="0"/>
      <dgm:spPr/>
    </dgm:pt>
    <dgm:pt modelId="{FEDD7DD8-1FA6-4C47-8671-9B37E0058853}" type="pres">
      <dgm:prSet presAssocID="{2E0FA287-7F43-47BE-AE7E-514BE8F9F305}" presName="sibTrans" presStyleLbl="sibTrans2D1" presStyleIdx="1" presStyleCnt="3" custLinFactX="-82493" custLinFactNeighborX="-100000" custLinFactNeighborY="-90090"/>
      <dgm:spPr/>
    </dgm:pt>
    <dgm:pt modelId="{EA962E2C-D6A2-42E7-B459-78AB544279AC}" type="pres">
      <dgm:prSet presAssocID="{2E0FA287-7F43-47BE-AE7E-514BE8F9F305}" presName="spacerR" presStyleCnt="0"/>
      <dgm:spPr/>
    </dgm:pt>
    <dgm:pt modelId="{EA3756A5-B14B-4960-A82C-3977CF41B28B}" type="pres">
      <dgm:prSet presAssocID="{79F4EC8A-4B34-4444-A126-ACE9F3085EE0}" presName="node" presStyleLbl="node1" presStyleIdx="2" presStyleCnt="4" custScaleX="200505" custScaleY="157735" custLinFactX="-70919" custLinFactY="-17765" custLinFactNeighborX="-100000" custLinFactNeighborY="-100000">
        <dgm:presLayoutVars>
          <dgm:bulletEnabled val="1"/>
        </dgm:presLayoutVars>
      </dgm:prSet>
      <dgm:spPr/>
    </dgm:pt>
    <dgm:pt modelId="{7046E572-6255-4DC8-BABB-DC8D7D77F318}" type="pres">
      <dgm:prSet presAssocID="{F2F620EE-F256-4A4C-B8E0-9564973AE712}" presName="spacerL" presStyleCnt="0"/>
      <dgm:spPr/>
    </dgm:pt>
    <dgm:pt modelId="{9B119495-2429-48DB-B69E-79558FF7E05F}" type="pres">
      <dgm:prSet presAssocID="{F2F620EE-F256-4A4C-B8E0-9564973AE712}" presName="sibTrans" presStyleLbl="sibTrans2D1" presStyleIdx="2" presStyleCnt="3" custScaleX="158467" custLinFactX="-98471" custLinFactNeighborX="-100000" custLinFactNeighborY="-90090"/>
      <dgm:spPr/>
    </dgm:pt>
    <dgm:pt modelId="{BE737582-3157-44CE-AB08-78DE9521CE6E}" type="pres">
      <dgm:prSet presAssocID="{F2F620EE-F256-4A4C-B8E0-9564973AE712}" presName="spacerR" presStyleCnt="0"/>
      <dgm:spPr/>
    </dgm:pt>
    <dgm:pt modelId="{D8F7848A-1A17-4FF2-AE49-9D4D8FAD1D56}" type="pres">
      <dgm:prSet presAssocID="{343713C0-31F1-4ED0-9AF9-D3AE5B485026}" presName="node" presStyleLbl="node1" presStyleIdx="3" presStyleCnt="4" custScaleX="228758" custScaleY="221403" custLinFactX="-42820" custLinFactNeighborX="-100000" custLinFactNeighborY="-22645">
        <dgm:presLayoutVars>
          <dgm:bulletEnabled val="1"/>
        </dgm:presLayoutVars>
      </dgm:prSet>
      <dgm:spPr/>
    </dgm:pt>
  </dgm:ptLst>
  <dgm:cxnLst>
    <dgm:cxn modelId="{05A78F0D-17F6-48B1-9424-4804AE0E5F55}" srcId="{DB0049AC-8D43-4915-A4A5-3AEE826E43AF}" destId="{79F4EC8A-4B34-4444-A126-ACE9F3085EE0}" srcOrd="2" destOrd="0" parTransId="{A609F7A9-7662-44DC-BDAC-023A398D9844}" sibTransId="{F2F620EE-F256-4A4C-B8E0-9564973AE712}"/>
    <dgm:cxn modelId="{1B32884A-6AB0-4532-AA71-03B11E3D78DC}" srcId="{DB0049AC-8D43-4915-A4A5-3AEE826E43AF}" destId="{343713C0-31F1-4ED0-9AF9-D3AE5B485026}" srcOrd="3" destOrd="0" parTransId="{1BC2B03D-42C7-43A9-A0BB-513D0C7119B7}" sibTransId="{23CDB465-8F12-4799-8E06-2841859BC345}"/>
    <dgm:cxn modelId="{C0154A6D-BA0D-4057-A760-69700DD0F35B}" type="presOf" srcId="{2E0FA287-7F43-47BE-AE7E-514BE8F9F305}" destId="{FEDD7DD8-1FA6-4C47-8671-9B37E0058853}" srcOrd="0" destOrd="0" presId="urn:microsoft.com/office/officeart/2005/8/layout/equation1"/>
    <dgm:cxn modelId="{D9192F7F-E8F8-4622-BCA9-7F69273A2027}" type="presOf" srcId="{01186A57-5BF1-4C3B-9522-64F34272EE74}" destId="{79384475-F5FB-45D6-814E-ACC5C98EF8B4}" srcOrd="0" destOrd="0" presId="urn:microsoft.com/office/officeart/2005/8/layout/equation1"/>
    <dgm:cxn modelId="{2B71D38F-F6A0-4F68-A214-2BFD388843E7}" type="presOf" srcId="{343713C0-31F1-4ED0-9AF9-D3AE5B485026}" destId="{D8F7848A-1A17-4FF2-AE49-9D4D8FAD1D56}" srcOrd="0" destOrd="0" presId="urn:microsoft.com/office/officeart/2005/8/layout/equation1"/>
    <dgm:cxn modelId="{639E71A0-316A-4CDB-96E0-1A16076D7F8A}" srcId="{DB0049AC-8D43-4915-A4A5-3AEE826E43AF}" destId="{4DB9ECDA-092C-4287-BA35-F4B6B48624D1}" srcOrd="0" destOrd="0" parTransId="{E5778D06-B773-4FC5-8803-DEA9F6C2EBEF}" sibTransId="{01186A57-5BF1-4C3B-9522-64F34272EE74}"/>
    <dgm:cxn modelId="{0A9F53AA-C3BF-431F-AA4F-14978B66661C}" type="presOf" srcId="{F2F620EE-F256-4A4C-B8E0-9564973AE712}" destId="{9B119495-2429-48DB-B69E-79558FF7E05F}" srcOrd="0" destOrd="0" presId="urn:microsoft.com/office/officeart/2005/8/layout/equation1"/>
    <dgm:cxn modelId="{7322DACB-4D57-4C18-B11D-6B5799EFE329}" type="presOf" srcId="{63C593E3-5376-411B-B87B-F7C41649DD96}" destId="{D876E16B-D116-4373-B2EE-1B947672DD78}" srcOrd="0" destOrd="0" presId="urn:microsoft.com/office/officeart/2005/8/layout/equation1"/>
    <dgm:cxn modelId="{00A211D0-D164-4B32-A6E2-C31A5C0D4C77}" srcId="{DB0049AC-8D43-4915-A4A5-3AEE826E43AF}" destId="{63C593E3-5376-411B-B87B-F7C41649DD96}" srcOrd="1" destOrd="0" parTransId="{DB5862EC-BE4F-464F-AD93-C4EE156F7162}" sibTransId="{2E0FA287-7F43-47BE-AE7E-514BE8F9F305}"/>
    <dgm:cxn modelId="{09A921DD-A6F0-4672-9104-1ED930D3AFDA}" type="presOf" srcId="{4DB9ECDA-092C-4287-BA35-F4B6B48624D1}" destId="{511A2539-B079-46A2-A73D-4ACE93E3EABE}" srcOrd="0" destOrd="0" presId="urn:microsoft.com/office/officeart/2005/8/layout/equation1"/>
    <dgm:cxn modelId="{5726A4E6-AE9B-44B8-9E98-05F54D3EF670}" type="presOf" srcId="{DB0049AC-8D43-4915-A4A5-3AEE826E43AF}" destId="{5152D395-F351-4ED1-BA91-C1BB19226138}" srcOrd="0" destOrd="0" presId="urn:microsoft.com/office/officeart/2005/8/layout/equation1"/>
    <dgm:cxn modelId="{239B21FD-6AFC-42C1-9AA8-632487C766C9}" type="presOf" srcId="{79F4EC8A-4B34-4444-A126-ACE9F3085EE0}" destId="{EA3756A5-B14B-4960-A82C-3977CF41B28B}" srcOrd="0" destOrd="0" presId="urn:microsoft.com/office/officeart/2005/8/layout/equation1"/>
    <dgm:cxn modelId="{715C7455-F653-47C8-B972-54934C490492}" type="presParOf" srcId="{5152D395-F351-4ED1-BA91-C1BB19226138}" destId="{511A2539-B079-46A2-A73D-4ACE93E3EABE}" srcOrd="0" destOrd="0" presId="urn:microsoft.com/office/officeart/2005/8/layout/equation1"/>
    <dgm:cxn modelId="{F0AC5DD6-D4E7-427E-B5F3-B5CFBD74DE8B}" type="presParOf" srcId="{5152D395-F351-4ED1-BA91-C1BB19226138}" destId="{B752BCAE-D3C7-4EE0-95DA-09FBDCF95AFE}" srcOrd="1" destOrd="0" presId="urn:microsoft.com/office/officeart/2005/8/layout/equation1"/>
    <dgm:cxn modelId="{1849340A-C0C5-4609-8F95-3A02C31327D7}" type="presParOf" srcId="{5152D395-F351-4ED1-BA91-C1BB19226138}" destId="{79384475-F5FB-45D6-814E-ACC5C98EF8B4}" srcOrd="2" destOrd="0" presId="urn:microsoft.com/office/officeart/2005/8/layout/equation1"/>
    <dgm:cxn modelId="{5E1E216C-1235-451A-AE1B-A185CEAC4279}" type="presParOf" srcId="{5152D395-F351-4ED1-BA91-C1BB19226138}" destId="{7D2F5131-2814-4A87-897A-A7B1E7EB28E3}" srcOrd="3" destOrd="0" presId="urn:microsoft.com/office/officeart/2005/8/layout/equation1"/>
    <dgm:cxn modelId="{FBFC2EBE-CA2A-4983-8DB0-676A972E37D8}" type="presParOf" srcId="{5152D395-F351-4ED1-BA91-C1BB19226138}" destId="{D876E16B-D116-4373-B2EE-1B947672DD78}" srcOrd="4" destOrd="0" presId="urn:microsoft.com/office/officeart/2005/8/layout/equation1"/>
    <dgm:cxn modelId="{4A2C3427-784F-4DC3-8317-E6DBEAEC319B}" type="presParOf" srcId="{5152D395-F351-4ED1-BA91-C1BB19226138}" destId="{94E118F8-00E4-4246-83C7-18E02FE5B147}" srcOrd="5" destOrd="0" presId="urn:microsoft.com/office/officeart/2005/8/layout/equation1"/>
    <dgm:cxn modelId="{3081FFCB-3B86-41F7-A440-8916F764B80F}" type="presParOf" srcId="{5152D395-F351-4ED1-BA91-C1BB19226138}" destId="{FEDD7DD8-1FA6-4C47-8671-9B37E0058853}" srcOrd="6" destOrd="0" presId="urn:microsoft.com/office/officeart/2005/8/layout/equation1"/>
    <dgm:cxn modelId="{DAB6D758-4795-4084-9CDC-8C050881779E}" type="presParOf" srcId="{5152D395-F351-4ED1-BA91-C1BB19226138}" destId="{EA962E2C-D6A2-42E7-B459-78AB544279AC}" srcOrd="7" destOrd="0" presId="urn:microsoft.com/office/officeart/2005/8/layout/equation1"/>
    <dgm:cxn modelId="{6EF04B65-49BC-4974-97AE-1DB937BFC651}" type="presParOf" srcId="{5152D395-F351-4ED1-BA91-C1BB19226138}" destId="{EA3756A5-B14B-4960-A82C-3977CF41B28B}" srcOrd="8" destOrd="0" presId="urn:microsoft.com/office/officeart/2005/8/layout/equation1"/>
    <dgm:cxn modelId="{26B0C53F-509A-4EB7-BDA6-56115E621CBB}" type="presParOf" srcId="{5152D395-F351-4ED1-BA91-C1BB19226138}" destId="{7046E572-6255-4DC8-BABB-DC8D7D77F318}" srcOrd="9" destOrd="0" presId="urn:microsoft.com/office/officeart/2005/8/layout/equation1"/>
    <dgm:cxn modelId="{9E6622A5-4B5B-4C9F-9611-284EEC8DA4F5}" type="presParOf" srcId="{5152D395-F351-4ED1-BA91-C1BB19226138}" destId="{9B119495-2429-48DB-B69E-79558FF7E05F}" srcOrd="10" destOrd="0" presId="urn:microsoft.com/office/officeart/2005/8/layout/equation1"/>
    <dgm:cxn modelId="{CDD5576F-64C8-4574-ABF1-F121BF9DEFC5}" type="presParOf" srcId="{5152D395-F351-4ED1-BA91-C1BB19226138}" destId="{BE737582-3157-44CE-AB08-78DE9521CE6E}" srcOrd="11" destOrd="0" presId="urn:microsoft.com/office/officeart/2005/8/layout/equation1"/>
    <dgm:cxn modelId="{1E5B11B1-1C67-4DCF-B380-98E4C8E83F06}" type="presParOf" srcId="{5152D395-F351-4ED1-BA91-C1BB19226138}" destId="{D8F7848A-1A17-4FF2-AE49-9D4D8FAD1D56}" srcOrd="12" destOrd="0" presId="urn:microsoft.com/office/officeart/2005/8/layout/equati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2539-B079-46A2-A73D-4ACE93E3EABE}">
      <dsp:nvSpPr>
        <dsp:cNvPr id="0" name=""/>
        <dsp:cNvSpPr/>
      </dsp:nvSpPr>
      <dsp:spPr>
        <a:xfrm>
          <a:off x="744531" y="644918"/>
          <a:ext cx="2083030" cy="175652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Укупни приходи и примања </a:t>
          </a:r>
          <a:r>
            <a:rPr lang="sr-Cyrl-RS" sz="1400" b="1" kern="1200" dirty="0">
              <a:solidFill>
                <a:srgbClr val="C00000"/>
              </a:solidFill>
            </a:rPr>
            <a:t>713.917.961,00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1049584" y="902155"/>
        <a:ext cx="1472924" cy="1242047"/>
      </dsp:txXfrm>
    </dsp:sp>
    <dsp:sp modelId="{79384475-F5FB-45D6-814E-ACC5C98EF8B4}">
      <dsp:nvSpPr>
        <dsp:cNvPr id="0" name=""/>
        <dsp:cNvSpPr/>
      </dsp:nvSpPr>
      <dsp:spPr>
        <a:xfrm>
          <a:off x="2457467" y="2200083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2539984" y="2438140"/>
        <a:ext cx="457499" cy="146419"/>
      </dsp:txXfrm>
    </dsp:sp>
    <dsp:sp modelId="{D876E16B-D116-4373-B2EE-1B947672DD78}">
      <dsp:nvSpPr>
        <dsp:cNvPr id="0" name=""/>
        <dsp:cNvSpPr/>
      </dsp:nvSpPr>
      <dsp:spPr>
        <a:xfrm>
          <a:off x="2977656" y="2423937"/>
          <a:ext cx="2338988" cy="185138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Нераспоређени вишак прихода и примања из ранијих година </a:t>
          </a:r>
          <a:r>
            <a:rPr lang="sr-Cyrl-RS" sz="1400" b="1" kern="1200" dirty="0">
              <a:solidFill>
                <a:srgbClr val="C00000"/>
              </a:solidFill>
            </a:rPr>
            <a:t>36.682.000,00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3320193" y="2695066"/>
        <a:ext cx="1653914" cy="1309125"/>
      </dsp:txXfrm>
    </dsp:sp>
    <dsp:sp modelId="{FEDD7DD8-1FA6-4C47-8671-9B37E0058853}">
      <dsp:nvSpPr>
        <dsp:cNvPr id="0" name=""/>
        <dsp:cNvSpPr/>
      </dsp:nvSpPr>
      <dsp:spPr>
        <a:xfrm>
          <a:off x="4706605" y="2001121"/>
          <a:ext cx="622533" cy="622533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1000" kern="1200"/>
        </a:p>
      </dsp:txBody>
      <dsp:txXfrm>
        <a:off x="4789122" y="2239178"/>
        <a:ext cx="457499" cy="146419"/>
      </dsp:txXfrm>
    </dsp:sp>
    <dsp:sp modelId="{EA3756A5-B14B-4960-A82C-3977CF41B28B}">
      <dsp:nvSpPr>
        <dsp:cNvPr id="0" name=""/>
        <dsp:cNvSpPr/>
      </dsp:nvSpPr>
      <dsp:spPr>
        <a:xfrm>
          <a:off x="5168642" y="762705"/>
          <a:ext cx="2152088" cy="169302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b="1" kern="1200" dirty="0">
              <a:solidFill>
                <a:schemeClr val="bg1"/>
              </a:solidFill>
            </a:rPr>
            <a:t>Пренета неутрошена средства за посебне намене </a:t>
          </a:r>
          <a:r>
            <a:rPr lang="sr-Cyrl-RS" sz="1400" b="1" kern="1200" dirty="0">
              <a:solidFill>
                <a:srgbClr val="C00000"/>
              </a:solidFill>
            </a:rPr>
            <a:t>102.600.039,00</a:t>
          </a:r>
          <a:endParaRPr lang="sr-Latn-RS" sz="1400" b="1" kern="1200" dirty="0">
            <a:solidFill>
              <a:schemeClr val="bg1"/>
            </a:solidFill>
          </a:endParaRPr>
        </a:p>
      </dsp:txBody>
      <dsp:txXfrm>
        <a:off x="5483808" y="1010642"/>
        <a:ext cx="1521756" cy="1197149"/>
      </dsp:txXfrm>
    </dsp:sp>
    <dsp:sp modelId="{9B119495-2429-48DB-B69E-79558FF7E05F}">
      <dsp:nvSpPr>
        <dsp:cNvPr id="0" name=""/>
        <dsp:cNvSpPr/>
      </dsp:nvSpPr>
      <dsp:spPr>
        <a:xfrm>
          <a:off x="7556068" y="2001121"/>
          <a:ext cx="986510" cy="622533"/>
        </a:xfrm>
        <a:prstGeom prst="mathEqual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600" kern="1200"/>
        </a:p>
      </dsp:txBody>
      <dsp:txXfrm>
        <a:off x="7686830" y="2129363"/>
        <a:ext cx="724986" cy="366049"/>
      </dsp:txXfrm>
    </dsp:sp>
    <dsp:sp modelId="{D8F7848A-1A17-4FF2-AE49-9D4D8FAD1D56}">
      <dsp:nvSpPr>
        <dsp:cNvPr id="0" name=""/>
        <dsp:cNvSpPr/>
      </dsp:nvSpPr>
      <dsp:spPr>
        <a:xfrm>
          <a:off x="8783147" y="1441976"/>
          <a:ext cx="2455337" cy="2376393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>
              <a:solidFill>
                <a:schemeClr val="accent3">
                  <a:lumMod val="60000"/>
                  <a:lumOff val="40000"/>
                </a:schemeClr>
              </a:solidFill>
            </a:rPr>
            <a:t>Укупни приходи и примања буџета општине за 2023. годину </a:t>
          </a:r>
          <a:r>
            <a:rPr lang="sr-Cyrl-RS" sz="1600" b="1" kern="1200" dirty="0">
              <a:solidFill>
                <a:schemeClr val="bg1"/>
              </a:solidFill>
            </a:rPr>
            <a:t>853.200.000,00</a:t>
          </a:r>
          <a:endParaRPr lang="sr-Latn-RS" sz="16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9142723" y="1789991"/>
        <a:ext cx="1736185" cy="168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2023. 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0610" y="2063355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20</a:t>
            </a:r>
            <a:r>
              <a:rPr lang="sr-Latn-RS" sz="5400" b="1" dirty="0">
                <a:latin typeface="Century" panose="02040604050505020304" pitchFamily="18" charset="0"/>
              </a:rPr>
              <a:t>23</a:t>
            </a:r>
            <a:r>
              <a:rPr lang="sr-Cyrl-RS" sz="5400" b="1" dirty="0">
                <a:latin typeface="Century" panose="02040604050505020304" pitchFamily="18" charset="0"/>
              </a:rPr>
              <a:t>. 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79021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555436"/>
              </p:ext>
            </p:extLst>
          </p:nvPr>
        </p:nvGraphicFramePr>
        <p:xfrm>
          <a:off x="110837" y="600889"/>
          <a:ext cx="12081163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C974B65-1674-E27E-1BE2-B6578B6B3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366859"/>
              </p:ext>
            </p:extLst>
          </p:nvPr>
        </p:nvGraphicFramePr>
        <p:xfrm>
          <a:off x="184559" y="600887"/>
          <a:ext cx="11896604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2022.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2022. годину за </a:t>
            </a:r>
            <a:r>
              <a:rPr lang="sr-Cyrl-RS" sz="2200" b="1" dirty="0">
                <a:solidFill>
                  <a:schemeClr val="accent6">
                    <a:lumMod val="50000"/>
                  </a:schemeClr>
                </a:solidFill>
              </a:rPr>
              <a:t>156.300.000,00 </a:t>
            </a:r>
            <a:r>
              <a:rPr lang="sr-Cyrl-RS" sz="2200" b="1" dirty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>
                <a:solidFill>
                  <a:schemeClr val="accent1"/>
                </a:solidFill>
              </a:rPr>
              <a:t>Највеће смањење бележимо од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9762" y="4748866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14105" y="2792758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188" y="822574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92091" y="4856597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6583BE-152E-B2E3-BDFF-5C2014AE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670819"/>
              </p:ext>
            </p:extLst>
          </p:nvPr>
        </p:nvGraphicFramePr>
        <p:xfrm>
          <a:off x="100667" y="620785"/>
          <a:ext cx="11979479" cy="613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2022. 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2023. годину су се смањили у односу на буџет општине Бач за 2022. годину за </a:t>
            </a:r>
            <a:r>
              <a:rPr lang="sr-Cyrl-RS" sz="3000" b="1" dirty="0">
                <a:solidFill>
                  <a:schemeClr val="accent1"/>
                </a:solidFill>
              </a:rPr>
              <a:t>156.300.000,00 </a:t>
            </a:r>
            <a:r>
              <a:rPr lang="sr-Cyrl-RS" sz="3000" b="1" dirty="0"/>
              <a:t>динара. </a:t>
            </a:r>
          </a:p>
          <a:p>
            <a:pPr algn="ctr"/>
            <a:endParaRPr lang="sr-Cyrl-RS" sz="3000" b="1" dirty="0"/>
          </a:p>
          <a:p>
            <a:pPr algn="ctr"/>
            <a:r>
              <a:rPr lang="sr-Cyrl-RS" sz="3000" b="1" dirty="0"/>
              <a:t>Највеће смањење бележимо код капиталних пројеката.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2023. 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2023.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87429"/>
              </p:ext>
            </p:extLst>
          </p:nvPr>
        </p:nvGraphicFramePr>
        <p:xfrm>
          <a:off x="171450" y="904885"/>
          <a:ext cx="11849100" cy="537473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7757808">
                  <a:extLst>
                    <a:ext uri="{9D8B030D-6E8A-4147-A177-3AD203B41FA5}">
                      <a16:colId xmlns:a16="http://schemas.microsoft.com/office/drawing/2014/main" val="3754103724"/>
                    </a:ext>
                  </a:extLst>
                </a:gridCol>
                <a:gridCol w="2325106">
                  <a:extLst>
                    <a:ext uri="{9D8B030D-6E8A-4147-A177-3AD203B41FA5}">
                      <a16:colId xmlns:a16="http://schemas.microsoft.com/office/drawing/2014/main" val="125140205"/>
                    </a:ext>
                  </a:extLst>
                </a:gridCol>
                <a:gridCol w="1766186">
                  <a:extLst>
                    <a:ext uri="{9D8B030D-6E8A-4147-A177-3AD203B41FA5}">
                      <a16:colId xmlns:a16="http://schemas.microsoft.com/office/drawing/2014/main" val="2561011078"/>
                    </a:ext>
                  </a:extLst>
                </a:gridCol>
              </a:tblGrid>
              <a:tr h="511776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НАЗИВ ПРОГРАМА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 ЗА 2023. ГОДИНУ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extLst>
                  <a:ext uri="{0D108BD9-81ED-4DB2-BD59-A6C34878D82A}">
                    <a16:rowId xmlns:a16="http://schemas.microsoft.com/office/drawing/2014/main" val="4219536141"/>
                  </a:ext>
                </a:extLst>
              </a:tr>
              <a:tr h="30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41.627.700,00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4603399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114.763.000,00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13,45%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87175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6.700.000,00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608573"/>
                  </a:ext>
                </a:extLst>
              </a:tr>
              <a:tr h="254533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16.058.000,00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05843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76.210.000,00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593581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14.800.000,00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18920"/>
                  </a:ext>
                </a:extLst>
              </a:tr>
              <a:tr h="48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13.110.000,00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522969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77.027.300,00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0262587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64.534.000,00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106368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0,64%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770213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72.594.000,00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3298591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7.315.000,00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0,86%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786063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200" b="1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29.375.000,00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893060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27.043.000,00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3,17%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94720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239.924.000,00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28,12%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465552"/>
                  </a:ext>
                </a:extLst>
              </a:tr>
              <a:tr h="25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35.119.000,00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90994"/>
                  </a:ext>
                </a:extLst>
              </a:tr>
              <a:tr h="2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2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11.500.000,00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224918"/>
                  </a:ext>
                </a:extLst>
              </a:tr>
              <a:tr h="266550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1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УКУПНО</a:t>
                      </a:r>
                      <a:r>
                        <a:rPr lang="sr-Cyrl-R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endParaRPr lang="sr-Cyrl-R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5" marR="7515" marT="75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853.200.000,00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299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2023.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4674" y="802908"/>
            <a:ext cx="4529053" cy="165572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Реконстукција центра у Бођанима – 3.460.000,00 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6602" y="4389193"/>
            <a:ext cx="3270681" cy="162572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Доградња и прошиерење ПУ „Колибри“ у Вајској – 1.800.000,00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93539" y="833066"/>
            <a:ext cx="4529053" cy="1343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Изградња хидрантске мреже у ОШ „Јан Колар“ Селенча – 14.484.000,00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94664" y="2268171"/>
            <a:ext cx="4348294" cy="142298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атарских путева – 22.000.000,00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16404" y="3895725"/>
            <a:ext cx="2341881" cy="2470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accent1"/>
                </a:solidFill>
              </a:rPr>
              <a:t>Помоћ избеглим лицима – 3.825.000,00 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C86E35F-DE49-871E-2293-368F05E8C96B}"/>
              </a:ext>
            </a:extLst>
          </p:cNvPr>
          <p:cNvSpPr/>
          <p:nvPr/>
        </p:nvSpPr>
        <p:spPr>
          <a:xfrm>
            <a:off x="1526602" y="2662892"/>
            <a:ext cx="3821335" cy="134356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пречистача воде у Бачком Новом Селу – 59.820.000,00 динара 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D5424E2C-4213-E8FD-3B82-8B48437595C2}"/>
              </a:ext>
            </a:extLst>
          </p:cNvPr>
          <p:cNvSpPr/>
          <p:nvPr/>
        </p:nvSpPr>
        <p:spPr>
          <a:xfrm>
            <a:off x="8068811" y="3899855"/>
            <a:ext cx="2852746" cy="19335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Изградња зграде за социјално становање у општини Бач – 29.619.000,00 динара</a:t>
            </a:r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69949" y="-104818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0657" y="925523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0657" y="137704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0657" y="1857348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0657" y="2357406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0657" y="2823654"/>
            <a:ext cx="9938328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5066" y="3354372"/>
            <a:ext cx="99695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b="1" dirty="0">
                <a:solidFill>
                  <a:schemeClr val="tx1"/>
                </a:solidFill>
              </a:rPr>
              <a:t>4.2. Шта се променило у односу н</a:t>
            </a:r>
            <a:r>
              <a:rPr lang="sr-Latn-RS" sz="2000" b="1" dirty="0">
                <a:solidFill>
                  <a:schemeClr val="tx1"/>
                </a:solidFill>
              </a:rPr>
              <a:t>a </a:t>
            </a:r>
            <a:r>
              <a:rPr lang="sr-Cyrl-RS" sz="2000" b="1" dirty="0">
                <a:solidFill>
                  <a:schemeClr val="tx1"/>
                </a:solidFill>
              </a:rPr>
              <a:t>202</a:t>
            </a:r>
            <a:r>
              <a:rPr lang="sr-Latn-RS" sz="2000" b="1" dirty="0">
                <a:solidFill>
                  <a:schemeClr val="tx1"/>
                </a:solidFill>
              </a:rPr>
              <a:t>2</a:t>
            </a:r>
            <a:r>
              <a:rPr lang="sr-Cyrl-RS" sz="2000" b="1" dirty="0">
                <a:solidFill>
                  <a:schemeClr val="tx1"/>
                </a:solidFill>
              </a:rPr>
              <a:t>. годину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5065" y="3899318"/>
            <a:ext cx="9969509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0656" y="4446511"/>
            <a:ext cx="9938327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5063" y="4966142"/>
            <a:ext cx="9969511" cy="47976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000" b="1" dirty="0">
              <a:solidFill>
                <a:schemeClr val="tx1"/>
              </a:solidFill>
            </a:endParaRPr>
          </a:p>
          <a:p>
            <a:r>
              <a:rPr lang="sr-Cyrl-RS" sz="2000" b="1" dirty="0">
                <a:solidFill>
                  <a:schemeClr val="tx1"/>
                </a:solidFill>
              </a:rPr>
              <a:t>5.2. Шта се променило у односу на</a:t>
            </a:r>
            <a:r>
              <a:rPr lang="sr-Latn-RS" sz="2000" b="1" dirty="0">
                <a:solidFill>
                  <a:schemeClr val="tx1"/>
                </a:solidFill>
              </a:rPr>
              <a:t> </a:t>
            </a:r>
            <a:r>
              <a:rPr lang="sr-Cyrl-RS" sz="2000" b="1" dirty="0">
                <a:solidFill>
                  <a:schemeClr val="tx1"/>
                </a:solidFill>
              </a:rPr>
              <a:t>202</a:t>
            </a:r>
            <a:r>
              <a:rPr lang="sr-Latn-RS" sz="2000" b="1" dirty="0">
                <a:solidFill>
                  <a:schemeClr val="tx1"/>
                </a:solidFill>
              </a:rPr>
              <a:t>2</a:t>
            </a:r>
            <a:r>
              <a:rPr lang="sr-Cyrl-RS" sz="2000" b="1" dirty="0">
                <a:solidFill>
                  <a:schemeClr val="tx1"/>
                </a:solidFill>
              </a:rPr>
              <a:t>. годину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0656" y="5420596"/>
            <a:ext cx="9969511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0656" y="5971255"/>
            <a:ext cx="9985104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20</a:t>
            </a:r>
            <a:r>
              <a:rPr lang="sr-Latn-RS" sz="2200" b="1" dirty="0">
                <a:solidFill>
                  <a:schemeClr val="tx1"/>
                </a:solidFill>
              </a:rPr>
              <a:t>23</a:t>
            </a:r>
            <a:r>
              <a:rPr lang="sr-Cyrl-RS" sz="2200" b="1" dirty="0">
                <a:solidFill>
                  <a:schemeClr val="tx1"/>
                </a:solidFill>
              </a:rPr>
              <a:t>. 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814624"/>
            <a:ext cx="3657600" cy="259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20</a:t>
            </a:r>
            <a:r>
              <a:rPr lang="sr-Latn-RS" sz="1600" b="1" dirty="0"/>
              <a:t>23</a:t>
            </a:r>
            <a:r>
              <a:rPr lang="sr-Cyrl-RS" sz="1600" b="1" dirty="0"/>
              <a:t>. 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 прикупљања јавних средстава, и остварења прихода и примања, као и начин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565506" y="341376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Др Стева Панић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44104" y="4673836"/>
            <a:ext cx="1760371" cy="2607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„Свети Сава“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стратешким 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2" y="3597261"/>
            <a:ext cx="4248727" cy="45372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40006E-0AE9-9B10-741A-03C59DE52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455632"/>
              </p:ext>
            </p:extLst>
          </p:nvPr>
        </p:nvGraphicFramePr>
        <p:xfrm>
          <a:off x="142614" y="805343"/>
          <a:ext cx="11786532" cy="574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5185</TotalTime>
  <Words>1970</Words>
  <Application>Microsoft Office PowerPoint</Application>
  <PresentationFormat>Widescreen</PresentationFormat>
  <Paragraphs>239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115</cp:revision>
  <dcterms:created xsi:type="dcterms:W3CDTF">2019-02-17T18:14:35Z</dcterms:created>
  <dcterms:modified xsi:type="dcterms:W3CDTF">2023-03-30T07:11:12Z</dcterms:modified>
</cp:coreProperties>
</file>