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AE36C-9ABD-454C-9086-E971649052E3}" v="6" dt="2025-05-05T11:00:15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 showGuides="1">
      <p:cViewPr varScale="1">
        <p:scale>
          <a:sx n="112" d="100"/>
          <a:sy n="112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Horvat" userId="984806db-969b-41a3-9cee-64400e85de6d" providerId="ADAL" clId="{36F711BB-AC9F-45F3-A452-1300CEA14181}"/>
    <pc:docChg chg="custSel modSld">
      <pc:chgData name="Marina Horvat" userId="984806db-969b-41a3-9cee-64400e85de6d" providerId="ADAL" clId="{36F711BB-AC9F-45F3-A452-1300CEA14181}" dt="2025-03-26T13:02:53.083" v="518" actId="20577"/>
      <pc:docMkLst>
        <pc:docMk/>
      </pc:docMkLst>
      <pc:sldChg chg="modSp mod">
        <pc:chgData name="Marina Horvat" userId="984806db-969b-41a3-9cee-64400e85de6d" providerId="ADAL" clId="{36F711BB-AC9F-45F3-A452-1300CEA14181}" dt="2025-03-26T12:31:56.522" v="24"/>
        <pc:sldMkLst>
          <pc:docMk/>
          <pc:sldMk cId="0" sldId="258"/>
        </pc:sldMkLst>
        <pc:spChg chg="mod">
          <ac:chgData name="Marina Horvat" userId="984806db-969b-41a3-9cee-64400e85de6d" providerId="ADAL" clId="{36F711BB-AC9F-45F3-A452-1300CEA14181}" dt="2025-03-26T12:31:46.985" v="23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31:56.522" v="24"/>
          <ac:spMkLst>
            <pc:docMk/>
            <pc:sldMk cId="0" sldId="258"/>
            <ac:spMk id="17" creationId="{00000000-0000-0000-0000-000000000000}"/>
          </ac:spMkLst>
        </pc:spChg>
      </pc:sldChg>
      <pc:sldChg chg="addSp delSp modSp mod">
        <pc:chgData name="Marina Horvat" userId="984806db-969b-41a3-9cee-64400e85de6d" providerId="ADAL" clId="{36F711BB-AC9F-45F3-A452-1300CEA14181}" dt="2025-03-26T12:40:23.444" v="70" actId="1076"/>
        <pc:sldMkLst>
          <pc:docMk/>
          <pc:sldMk cId="0" sldId="259"/>
        </pc:sldMkLst>
        <pc:spChg chg="mod">
          <ac:chgData name="Marina Horvat" userId="984806db-969b-41a3-9cee-64400e85de6d" providerId="ADAL" clId="{36F711BB-AC9F-45F3-A452-1300CEA14181}" dt="2025-03-26T12:32:24.387" v="41" actId="20577"/>
          <ac:spMkLst>
            <pc:docMk/>
            <pc:sldMk cId="0" sldId="259"/>
            <ac:spMk id="15" creationId="{00000000-0000-0000-0000-000000000000}"/>
          </ac:spMkLst>
        </pc:spChg>
        <pc:picChg chg="add mod">
          <ac:chgData name="Marina Horvat" userId="984806db-969b-41a3-9cee-64400e85de6d" providerId="ADAL" clId="{36F711BB-AC9F-45F3-A452-1300CEA14181}" dt="2025-03-26T12:39:39.147" v="59" actId="1076"/>
          <ac:picMkLst>
            <pc:docMk/>
            <pc:sldMk cId="0" sldId="259"/>
            <ac:picMk id="5" creationId="{1E3F2D10-0044-CAEB-60CE-ABE255FE73C0}"/>
          </ac:picMkLst>
        </pc:picChg>
        <pc:picChg chg="add mod">
          <ac:chgData name="Marina Horvat" userId="984806db-969b-41a3-9cee-64400e85de6d" providerId="ADAL" clId="{36F711BB-AC9F-45F3-A452-1300CEA14181}" dt="2025-03-26T12:40:23.444" v="70" actId="1076"/>
          <ac:picMkLst>
            <pc:docMk/>
            <pc:sldMk cId="0" sldId="259"/>
            <ac:picMk id="8" creationId="{A98912B3-5D62-0194-8889-C7760720073C}"/>
          </ac:picMkLst>
        </pc:picChg>
      </pc:sldChg>
      <pc:sldChg chg="modSp">
        <pc:chgData name="Marina Horvat" userId="984806db-969b-41a3-9cee-64400e85de6d" providerId="ADAL" clId="{36F711BB-AC9F-45F3-A452-1300CEA14181}" dt="2025-03-26T12:42:11.202" v="111" actId="20577"/>
        <pc:sldMkLst>
          <pc:docMk/>
          <pc:sldMk cId="0" sldId="263"/>
        </pc:sldMkLst>
        <pc:graphicFrameChg chg="mod">
          <ac:chgData name="Marina Horvat" userId="984806db-969b-41a3-9cee-64400e85de6d" providerId="ADAL" clId="{36F711BB-AC9F-45F3-A452-1300CEA14181}" dt="2025-03-26T12:42:11.202" v="111" actId="20577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addSp delSp modSp mod">
        <pc:chgData name="Marina Horvat" userId="984806db-969b-41a3-9cee-64400e85de6d" providerId="ADAL" clId="{36F711BB-AC9F-45F3-A452-1300CEA14181}" dt="2025-03-26T12:45:23.312" v="129" actId="27918"/>
        <pc:sldMkLst>
          <pc:docMk/>
          <pc:sldMk cId="0" sldId="265"/>
        </pc:sldMkLst>
        <pc:graphicFrameChg chg="add mod">
          <ac:chgData name="Marina Horvat" userId="984806db-969b-41a3-9cee-64400e85de6d" providerId="ADAL" clId="{36F711BB-AC9F-45F3-A452-1300CEA14181}" dt="2025-03-26T12:45:21.124" v="128"/>
          <ac:graphicFrameMkLst>
            <pc:docMk/>
            <pc:sldMk cId="0" sldId="265"/>
            <ac:graphicFrameMk id="3" creationId="{9579C3BC-A7C7-F411-63BE-14C34BEC887D}"/>
          </ac:graphicFrameMkLst>
        </pc:graphicFrameChg>
      </pc:sldChg>
      <pc:sldChg chg="modSp mod">
        <pc:chgData name="Marina Horvat" userId="984806db-969b-41a3-9cee-64400e85de6d" providerId="ADAL" clId="{36F711BB-AC9F-45F3-A452-1300CEA14181}" dt="2025-03-26T12:46:52.472" v="209" actId="14100"/>
        <pc:sldMkLst>
          <pc:docMk/>
          <pc:sldMk cId="0" sldId="268"/>
        </pc:sldMkLst>
        <pc:spChg chg="mod">
          <ac:chgData name="Marina Horvat" userId="984806db-969b-41a3-9cee-64400e85de6d" providerId="ADAL" clId="{36F711BB-AC9F-45F3-A452-1300CEA14181}" dt="2025-03-26T12:46:13.695" v="148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46:23.848" v="158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46:52.472" v="209" actId="14100"/>
          <ac:spMkLst>
            <pc:docMk/>
            <pc:sldMk cId="0" sldId="268"/>
            <ac:spMk id="12" creationId="{00000000-0000-0000-0000-000000000000}"/>
          </ac:spMkLst>
        </pc:spChg>
      </pc:sldChg>
      <pc:sldChg chg="delSp mod">
        <pc:chgData name="Marina Horvat" userId="984806db-969b-41a3-9cee-64400e85de6d" providerId="ADAL" clId="{36F711BB-AC9F-45F3-A452-1300CEA14181}" dt="2025-03-26T12:49:37.004" v="210" actId="478"/>
        <pc:sldMkLst>
          <pc:docMk/>
          <pc:sldMk cId="0" sldId="271"/>
        </pc:sldMkLst>
      </pc:sldChg>
      <pc:sldChg chg="modSp mod">
        <pc:chgData name="Marina Horvat" userId="984806db-969b-41a3-9cee-64400e85de6d" providerId="ADAL" clId="{36F711BB-AC9F-45F3-A452-1300CEA14181}" dt="2025-03-26T12:53:45.411" v="368" actId="20577"/>
        <pc:sldMkLst>
          <pc:docMk/>
          <pc:sldMk cId="0" sldId="272"/>
        </pc:sldMkLst>
        <pc:spChg chg="mod">
          <ac:chgData name="Marina Horvat" userId="984806db-969b-41a3-9cee-64400e85de6d" providerId="ADAL" clId="{36F711BB-AC9F-45F3-A452-1300CEA14181}" dt="2025-03-26T12:52:23.424" v="211"/>
          <ac:spMkLst>
            <pc:docMk/>
            <pc:sldMk cId="0" sldId="272"/>
            <ac:spMk id="6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53:45.411" v="368" actId="20577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Marina Horvat" userId="984806db-969b-41a3-9cee-64400e85de6d" providerId="ADAL" clId="{36F711BB-AC9F-45F3-A452-1300CEA14181}" dt="2025-03-26T12:55:59.356" v="372" actId="255"/>
        <pc:sldMkLst>
          <pc:docMk/>
          <pc:sldMk cId="0" sldId="274"/>
        </pc:sldMkLst>
        <pc:graphicFrameChg chg="mod modGraphic">
          <ac:chgData name="Marina Horvat" userId="984806db-969b-41a3-9cee-64400e85de6d" providerId="ADAL" clId="{36F711BB-AC9F-45F3-A452-1300CEA14181}" dt="2025-03-26T12:55:59.356" v="372" actId="255"/>
          <ac:graphicFrameMkLst>
            <pc:docMk/>
            <pc:sldMk cId="0" sldId="274"/>
            <ac:graphicFrameMk id="6" creationId="{00000000-0000-0000-0000-000000000000}"/>
          </ac:graphicFrameMkLst>
        </pc:graphicFrameChg>
      </pc:sldChg>
      <pc:sldChg chg="addSp modSp mod">
        <pc:chgData name="Marina Horvat" userId="984806db-969b-41a3-9cee-64400e85de6d" providerId="ADAL" clId="{36F711BB-AC9F-45F3-A452-1300CEA14181}" dt="2025-03-26T13:02:53.083" v="518" actId="20577"/>
        <pc:sldMkLst>
          <pc:docMk/>
          <pc:sldMk cId="0" sldId="275"/>
        </pc:sldMkLst>
        <pc:spChg chg="mod">
          <ac:chgData name="Marina Horvat" userId="984806db-969b-41a3-9cee-64400e85de6d" providerId="ADAL" clId="{36F711BB-AC9F-45F3-A452-1300CEA14181}" dt="2025-03-26T12:56:38.794" v="382" actId="1076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Marina Horvat" userId="984806db-969b-41a3-9cee-64400e85de6d" providerId="ADAL" clId="{36F711BB-AC9F-45F3-A452-1300CEA14181}" dt="2025-03-26T12:58:55.883" v="454" actId="20577"/>
          <ac:spMkLst>
            <pc:docMk/>
            <pc:sldMk cId="0" sldId="275"/>
            <ac:spMk id="3" creationId="{222D54BF-18EC-DA29-D02F-680A07EF7AF1}"/>
          </ac:spMkLst>
        </pc:spChg>
        <pc:spChg chg="mod">
          <ac:chgData name="Marina Horvat" userId="984806db-969b-41a3-9cee-64400e85de6d" providerId="ADAL" clId="{36F711BB-AC9F-45F3-A452-1300CEA14181}" dt="2025-03-26T12:56:53.585" v="386" actId="1076"/>
          <ac:spMkLst>
            <pc:docMk/>
            <pc:sldMk cId="0" sldId="275"/>
            <ac:spMk id="4" creationId="{00000000-0000-0000-0000-000000000000}"/>
          </ac:spMkLst>
        </pc:spChg>
        <pc:spChg chg="add mod">
          <ac:chgData name="Marina Horvat" userId="984806db-969b-41a3-9cee-64400e85de6d" providerId="ADAL" clId="{36F711BB-AC9F-45F3-A452-1300CEA14181}" dt="2025-03-26T13:02:53.083" v="518" actId="20577"/>
          <ac:spMkLst>
            <pc:docMk/>
            <pc:sldMk cId="0" sldId="275"/>
            <ac:spMk id="6" creationId="{F1745871-7BE9-461C-B3EB-27080AE4B1F9}"/>
          </ac:spMkLst>
        </pc:spChg>
        <pc:spChg chg="mod">
          <ac:chgData name="Marina Horvat" userId="984806db-969b-41a3-9cee-64400e85de6d" providerId="ADAL" clId="{36F711BB-AC9F-45F3-A452-1300CEA14181}" dt="2025-03-26T12:56:33.481" v="380" actId="1076"/>
          <ac:spMkLst>
            <pc:docMk/>
            <pc:sldMk cId="0" sldId="275"/>
            <ac:spMk id="7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56:35.580" v="381" actId="1076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56:45.074" v="384" actId="14100"/>
          <ac:spMkLst>
            <pc:docMk/>
            <pc:sldMk cId="0" sldId="275"/>
            <ac:spMk id="16" creationId="{00000000-0000-0000-0000-000000000000}"/>
          </ac:spMkLst>
        </pc:spChg>
        <pc:spChg chg="mod">
          <ac:chgData name="Marina Horvat" userId="984806db-969b-41a3-9cee-64400e85de6d" providerId="ADAL" clId="{36F711BB-AC9F-45F3-A452-1300CEA14181}" dt="2025-03-26T12:56:52.170" v="385" actId="1076"/>
          <ac:spMkLst>
            <pc:docMk/>
            <pc:sldMk cId="0" sldId="275"/>
            <ac:spMk id="17" creationId="{00000000-0000-0000-0000-000000000000}"/>
          </ac:spMkLst>
        </pc:spChg>
      </pc:sldChg>
    </pc:docChg>
  </pc:docChgLst>
  <pc:docChgLst>
    <pc:chgData name="Marina Horvat" userId="984806db-969b-41a3-9cee-64400e85de6d" providerId="ADAL" clId="{DB5AE36C-9ABD-454C-9086-E971649052E3}"/>
    <pc:docChg chg="modSld">
      <pc:chgData name="Marina Horvat" userId="984806db-969b-41a3-9cee-64400e85de6d" providerId="ADAL" clId="{DB5AE36C-9ABD-454C-9086-E971649052E3}" dt="2025-05-05T11:01:22.239" v="19" actId="20577"/>
      <pc:docMkLst>
        <pc:docMk/>
      </pc:docMkLst>
      <pc:sldChg chg="addSp modSp mod">
        <pc:chgData name="Marina Horvat" userId="984806db-969b-41a3-9cee-64400e85de6d" providerId="ADAL" clId="{DB5AE36C-9ABD-454C-9086-E971649052E3}" dt="2025-05-05T11:00:15.761" v="10" actId="255"/>
        <pc:sldMkLst>
          <pc:docMk/>
          <pc:sldMk cId="0" sldId="271"/>
        </pc:sldMkLst>
        <pc:graphicFrameChg chg="add mod">
          <ac:chgData name="Marina Horvat" userId="984806db-969b-41a3-9cee-64400e85de6d" providerId="ADAL" clId="{DB5AE36C-9ABD-454C-9086-E971649052E3}" dt="2025-05-05T11:00:15.761" v="10" actId="255"/>
          <ac:graphicFrameMkLst>
            <pc:docMk/>
            <pc:sldMk cId="0" sldId="271"/>
            <ac:graphicFrameMk id="2" creationId="{00000000-0008-0000-0100-000003000000}"/>
          </ac:graphicFrameMkLst>
        </pc:graphicFrameChg>
      </pc:sldChg>
      <pc:sldChg chg="modSp mod">
        <pc:chgData name="Marina Horvat" userId="984806db-969b-41a3-9cee-64400e85de6d" providerId="ADAL" clId="{DB5AE36C-9ABD-454C-9086-E971649052E3}" dt="2025-05-05T11:01:22.239" v="19" actId="20577"/>
        <pc:sldMkLst>
          <pc:docMk/>
          <pc:sldMk cId="0" sldId="272"/>
        </pc:sldMkLst>
        <pc:spChg chg="mod">
          <ac:chgData name="Marina Horvat" userId="984806db-969b-41a3-9cee-64400e85de6d" providerId="ADAL" clId="{DB5AE36C-9ABD-454C-9086-E971649052E3}" dt="2025-05-05T11:01:22.239" v="19" actId="20577"/>
          <ac:spMkLst>
            <pc:docMk/>
            <pc:sldMk cId="0" sldId="272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OneDrive%20-%20Op&#353;tina%20Ba&#269;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opstinabac-my.sharepoint.com/personal/marina_horvat_bac_ls_gov_rs/Documents/Desktop/Marina/Gra&#273;anski%20vodi&#269;/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7507346245787699E-2"/>
          <c:y val="2.9363162871750399E-2"/>
          <c:w val="0.97037218327635899"/>
          <c:h val="0.6619992779766700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3bb99e0-852b-4f8f-922b-7d5397f910e3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22643281723516"/>
          <c:y val="9.7817827836523097E-2"/>
          <c:w val="0.75956720726578997"/>
          <c:h val="0.6620658577890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8003E-2"/>
          <c:y val="0.56249636625246602"/>
          <c:w val="0.59039542878484197"/>
          <c:h val="0.34269960919897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lang="en-GB"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6345e60-82f4-4a63-9dc6-1e692fe63358}"/>
      </c:ext>
    </c:extLst>
  </c:chart>
  <c:spPr>
    <a:noFill/>
    <a:ln>
      <a:noFill/>
    </a:ln>
    <a:effectLst/>
  </c:spPr>
  <c:txPr>
    <a:bodyPr/>
    <a:lstStyle/>
    <a:p>
      <a:pPr>
        <a:defRPr lang="en-GB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4242424242424199"/>
          <c:y val="0.161508061492313"/>
          <c:w val="0.73631047315257803"/>
          <c:h val="0.52810888638920095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19D9-4ADD-822E-C83618783A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19D9-4ADD-822E-C83618783A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19D9-4ADD-822E-C83618783A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19D9-4ADD-822E-C83618783A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19D9-4ADD-822E-C83618783A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B-19D9-4ADD-822E-C83618783ABC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19D9-4ADD-822E-C83618783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a30023a-fd5c-4048-9c52-e3b3fe2d9142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0c0b32e-5947-4ef8-ba67-2d31a157cbaa}"/>
      </c:ext>
    </c:extLst>
  </c:chart>
  <c:spPr>
    <a:noFill/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36413828701698E-2"/>
          <c:y val="0.82438412518164506"/>
          <c:w val="0.83878778889085404"/>
          <c:h val="0.16326856342110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65eb5e5-a5f5-4df0-b919-1c6087e7770c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663-40E8-9720-CE1062DE5B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7663-40E8-9720-CE1062DE5B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7663-40E8-9720-CE1062DE5B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7663-40E8-9720-CE1062DE5B7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7663-40E8-9720-CE1062DE5B7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7663-40E8-9720-CE1062DE5B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'[Грађанкси водић - помоћна евиденција.xlsx]Структура прихода и примања'!$A$3:$A$8</c:f>
              <c:strCache>
                <c:ptCount val="6"/>
                <c:pt idx="0">
                  <c:v>Порески приходи 49,65%</c:v>
                </c:pt>
                <c:pt idx="1">
                  <c:v>Непорески приходи 15,70%</c:v>
                </c:pt>
                <c:pt idx="2">
                  <c:v>Трансфери од других нивоа власти и донације 24,05%</c:v>
                </c:pt>
                <c:pt idx="3">
                  <c:v>Меморандумске ставке за рефундацију расхода за претходну годину 0,81%</c:v>
                </c:pt>
                <c:pt idx="4">
                  <c:v>Пренета средства из претходне године 6,68%</c:v>
                </c:pt>
                <c:pt idx="5">
                  <c:v>Примања од продаје непокретности у корист нивоа општина 3,11%</c:v>
                </c:pt>
              </c:strCache>
            </c:strRef>
          </c:cat>
          <c:val>
            <c:numRef>
              <c:f>'[Грађанкси водић - помоћна евиденција.xlsx]Структура прихода и примања'!$B$3:$B$8</c:f>
              <c:numCache>
                <c:formatCode>#,##0.00</c:formatCode>
                <c:ptCount val="6"/>
                <c:pt idx="0">
                  <c:v>398490134</c:v>
                </c:pt>
                <c:pt idx="1">
                  <c:v>126010970</c:v>
                </c:pt>
                <c:pt idx="2">
                  <c:v>193038616</c:v>
                </c:pt>
                <c:pt idx="3">
                  <c:v>6500000</c:v>
                </c:pt>
                <c:pt idx="4">
                  <c:v>53605280</c:v>
                </c:pt>
                <c:pt idx="5">
                  <c:v>25000000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63-40E8-9720-CE1062DE5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455d293-b390-4420-92d8-3a8a07b2f614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13,45%</c:v>
                </c:pt>
                <c:pt idx="1">
                  <c:v>Социјална заштита 8,66%</c:v>
                </c:pt>
                <c:pt idx="2">
                  <c:v>Субвенције 1,39%</c:v>
                </c:pt>
                <c:pt idx="3">
                  <c:v>Остали расходи и резерва 4,17%</c:v>
                </c:pt>
                <c:pt idx="4">
                  <c:v>Донације, дотације и трансфери 10,25%</c:v>
                </c:pt>
                <c:pt idx="5">
                  <c:v>Коришћење услуга и роба 39,39%</c:v>
                </c:pt>
                <c:pt idx="6">
                  <c:v>Расходи за запослене 22,70%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107946593</c:v>
                </c:pt>
                <c:pt idx="1">
                  <c:v>69528183</c:v>
                </c:pt>
                <c:pt idx="2">
                  <c:v>11152000</c:v>
                </c:pt>
                <c:pt idx="3">
                  <c:v>33444600</c:v>
                </c:pt>
                <c:pt idx="4">
                  <c:v>82234500</c:v>
                </c:pt>
                <c:pt idx="5">
                  <c:v>316157224</c:v>
                </c:pt>
                <c:pt idx="6">
                  <c:v>182181900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9-4DC4-92FF-C43359654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3598256"/>
        <c:axId val="553601536"/>
      </c:bar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88f13c8-e8c2-4006-a844-dc7f45a75b7f}"/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GB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#1" qsCatId="simple" csTypeId="urn:microsoft.com/office/officeart/2005/8/colors/accent1_2#1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749.039.720,00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Cyrl-RS" sz="1600" b="1" dirty="0">
              <a:solidFill>
                <a:schemeClr val="bg1"/>
              </a:solidFill>
            </a:rPr>
            <a:t>802.645.000,00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33.270.350,00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dirty="0">
              <a:solidFill>
                <a:srgbClr val="C00000"/>
              </a:solidFill>
            </a:rPr>
            <a:t>20.</a:t>
          </a:r>
          <a:r>
            <a:rPr lang="sr-Cyrl-RS" sz="1400" b="1" dirty="0">
              <a:solidFill>
                <a:srgbClr val="C00000"/>
              </a:solidFill>
            </a:rPr>
            <a:t>334.930</a:t>
          </a:r>
          <a:r>
            <a:rPr lang="sr-Latn-RS" sz="1400" b="1" dirty="0">
              <a:solidFill>
                <a:srgbClr val="C00000"/>
              </a:solidFill>
            </a:rPr>
            <a:t>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69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749.039.720,00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45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kern="1200" dirty="0">
              <a:solidFill>
                <a:srgbClr val="C00000"/>
              </a:solidFill>
            </a:rPr>
            <a:t>20.</a:t>
          </a:r>
          <a:r>
            <a:rPr lang="sr-Cyrl-RS" sz="1400" b="1" kern="1200" dirty="0">
              <a:solidFill>
                <a:srgbClr val="C00000"/>
              </a:solidFill>
            </a:rPr>
            <a:t>334.930</a:t>
          </a:r>
          <a:r>
            <a:rPr lang="sr-Latn-RS" sz="1400" b="1" kern="1200" dirty="0">
              <a:solidFill>
                <a:srgbClr val="C00000"/>
              </a:solidFill>
            </a:rPr>
            <a:t>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82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33.270.350,00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Cyrl-RS" sz="1600" b="1" kern="1200" dirty="0">
              <a:solidFill>
                <a:schemeClr val="bg1"/>
              </a:solidFill>
            </a:rPr>
            <a:t>802.645.000,00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rtlCol="0" anchor="ctr" anchorCtr="0">
          <a:norm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</a:t>
          </a:r>
          <a:r>
            <a:rPr lang="sr-Latn-RS" sz="2200" b="1" dirty="0">
              <a:solidFill>
                <a:schemeClr val="tx1"/>
              </a:solidFill>
            </a:rPr>
            <a:t>4</a:t>
          </a:r>
          <a:r>
            <a:rPr lang="sr-Cyrl-RS" sz="2200" b="1" dirty="0">
              <a:solidFill>
                <a:schemeClr val="tx1"/>
              </a:solidFill>
            </a:rPr>
            <a:t>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24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  <a:r>
              <a:rPr lang="sr-Latn-RS" sz="5400" b="1" dirty="0">
                <a:latin typeface="Century" panose="02040604050505020304" pitchFamily="18" charset="0"/>
              </a:rPr>
              <a:t> – II </a:t>
            </a:r>
            <a:r>
              <a:rPr lang="sr-Cyrl-RS" sz="5400" b="1" dirty="0">
                <a:latin typeface="Century" panose="02040604050505020304" pitchFamily="18" charset="0"/>
              </a:rPr>
              <a:t>РЕБАЛАНС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10837" y="600890"/>
          <a:ext cx="12081163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79C3BC-A7C7-F411-63BE-14C34BEC8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735309"/>
              </p:ext>
            </p:extLst>
          </p:nvPr>
        </p:nvGraphicFramePr>
        <p:xfrm>
          <a:off x="110835" y="694845"/>
          <a:ext cx="11970327" cy="600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Одлуку о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 dirty="0">
                <a:solidFill>
                  <a:schemeClr val="tx1"/>
                </a:solidFill>
              </a:rPr>
              <a:t>ребалансу буџета за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повећали у односу на усвојену одлуку о буџету за 2024.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60.145.000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,00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915315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повећање бележимо од трансфера од других нивоа власти као и од примања од продаје непокретности.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958237"/>
              </p:ext>
            </p:extLst>
          </p:nvPr>
        </p:nvGraphicFramePr>
        <p:xfrm>
          <a:off x="0" y="544946"/>
          <a:ext cx="12191998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 </a:t>
            </a:r>
            <a:r>
              <a:rPr lang="sr-Latn-RS" sz="2200" b="1" dirty="0">
                <a:solidFill>
                  <a:schemeClr val="tx1"/>
                </a:solidFill>
              </a:rPr>
              <a:t>I </a:t>
            </a:r>
            <a:r>
              <a:rPr lang="sr-Cyrl-RS" sz="2200" b="1">
                <a:solidFill>
                  <a:schemeClr val="tx1"/>
                </a:solidFill>
              </a:rPr>
              <a:t>ребаланс </a:t>
            </a:r>
            <a:r>
              <a:rPr lang="sr-Cyrl-RS" sz="2200" b="1" dirty="0">
                <a:solidFill>
                  <a:schemeClr val="tx1"/>
                </a:solidFill>
              </a:rPr>
              <a:t>буџета за 2024.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113" y="624372"/>
            <a:ext cx="11568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</a:t>
            </a:r>
            <a:r>
              <a:rPr lang="sr-Latn-RS" sz="3000" b="1" dirty="0"/>
              <a:t>4</a:t>
            </a:r>
            <a:r>
              <a:rPr lang="sr-Cyrl-RS" sz="3000" b="1" dirty="0"/>
              <a:t>. годину по другом ребалансу буџета су се повећали у односу на буџет општине Бач за 2024.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60.145.000,00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повећање бележимо код капиталних инвестиција, увођењем два нова пројекта као и издвојеним средствима за набавку сеоских кућа са окућницом.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</a:t>
            </a:r>
            <a:r>
              <a:rPr lang="sr-Latn-RS" sz="1700" b="1" dirty="0"/>
              <a:t>4</a:t>
            </a:r>
            <a:r>
              <a:rPr lang="sr-Cyrl-RS" sz="1700" b="1" dirty="0"/>
              <a:t>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79318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</a:t>
                      </a:r>
                      <a:r>
                        <a:rPr lang="sr-Latn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76.888.567,00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30.122.000,00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13.581.000,00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66.725.000,00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14.095.400,00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7.300.000,00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97.637.543,00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78.284.847,00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65.735.300,00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3.757.000,00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32.412.134,00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25.940.000,00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215.028.526,00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34.436.000,00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12.716.683,00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802.645.000,00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8963" y="697346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Помоћ при запошљавању „</a:t>
            </a:r>
            <a:r>
              <a:rPr lang="sr-Latn-RS" b="1" dirty="0">
                <a:solidFill>
                  <a:schemeClr val="tx1"/>
                </a:solidFill>
              </a:rPr>
              <a:t>HELP“ – 2.460.000,00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42573" y="810725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3.618.000,00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16923" y="2353075"/>
            <a:ext cx="2754703" cy="18514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10.700.000,00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32599" y="2505475"/>
            <a:ext cx="3419947" cy="205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2.875.000,00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/>
          <p:cNvSpPr/>
          <p:nvPr/>
        </p:nvSpPr>
        <p:spPr>
          <a:xfrm>
            <a:off x="756760" y="2505475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26.160.567,00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5"/>
          <p:cNvSpPr/>
          <p:nvPr/>
        </p:nvSpPr>
        <p:spPr>
          <a:xfrm>
            <a:off x="9607921" y="682404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Развој ефикасних локалних социјалних услуга са интегрисаним приступом – 8.673.800,00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22D54BF-18EC-DA29-D02F-680A07EF7AF1}"/>
              </a:ext>
            </a:extLst>
          </p:cNvPr>
          <p:cNvSpPr/>
          <p:nvPr/>
        </p:nvSpPr>
        <p:spPr>
          <a:xfrm>
            <a:off x="2989170" y="4715909"/>
            <a:ext cx="3357692" cy="199600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Инвестиционо одржавање спортских терена у Бачу – 14.124.347,00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F1745871-7BE9-461C-B3EB-27080AE4B1F9}"/>
              </a:ext>
            </a:extLst>
          </p:cNvPr>
          <p:cNvSpPr/>
          <p:nvPr/>
        </p:nvSpPr>
        <p:spPr>
          <a:xfrm>
            <a:off x="7421163" y="4398561"/>
            <a:ext cx="3419947" cy="205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хале у индустријској зони – 25.000.000,00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I </a:t>
            </a:r>
            <a:r>
              <a:rPr lang="sr-Cyrl-RS" sz="2000" b="1" dirty="0">
                <a:solidFill>
                  <a:schemeClr val="tx1"/>
                </a:solidFill>
              </a:rPr>
              <a:t>ребаланс буџета за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I </a:t>
            </a:r>
            <a:r>
              <a:rPr lang="sr-Cyrl-RS" sz="2000" b="1" dirty="0">
                <a:solidFill>
                  <a:schemeClr val="tx1"/>
                </a:solidFill>
              </a:rPr>
              <a:t>ребаланс буџета за 2024.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24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Лела Милиновић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Председница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erson sitting at a desk&#10;&#10;AI-generated content may be incorrect.">
            <a:extLst>
              <a:ext uri="{FF2B5EF4-FFF2-40B4-BE49-F238E27FC236}">
                <a16:creationId xmlns:a16="http://schemas.microsoft.com/office/drawing/2014/main" id="{1E3F2D10-0044-CAEB-60CE-ABE255FE7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89" y="640765"/>
            <a:ext cx="3445165" cy="2672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paper&#10;&#10;AI-generated content may be incorrect.">
            <a:extLst>
              <a:ext uri="{FF2B5EF4-FFF2-40B4-BE49-F238E27FC236}">
                <a16:creationId xmlns:a16="http://schemas.microsoft.com/office/drawing/2014/main" id="{A98912B3-5D62-0194-8889-C77607200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358621" y="4682647"/>
            <a:ext cx="1646502" cy="239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49253349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2031</Words>
  <Application>Microsoft Office PowerPoint</Application>
  <PresentationFormat>Widescreen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123</cp:revision>
  <dcterms:created xsi:type="dcterms:W3CDTF">2019-02-17T18:14:00Z</dcterms:created>
  <dcterms:modified xsi:type="dcterms:W3CDTF">2025-05-05T11:01:26Z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C564C18EA3BB48179CD63E78DFA8A0DE_12</vt:lpwstr>
  </property>
  <property fmtid="{D5CDD505-2E9C-101B-9397-08002B2CF9AE}" pid="3" name="KSOProductBuildVer">
    <vt:lpwstr>2057-12.2.0.20326</vt:lpwstr>
  </property>
</Properties>
</file>